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2"/>
  </p:sldMasterIdLst>
  <p:notesMasterIdLst>
    <p:notesMasterId r:id="rId16"/>
  </p:notesMasterIdLst>
  <p:handoutMasterIdLst>
    <p:handoutMasterId r:id="rId17"/>
  </p:handoutMasterIdLst>
  <p:sldIdLst>
    <p:sldId id="373" r:id="rId3"/>
    <p:sldId id="388" r:id="rId4"/>
    <p:sldId id="370" r:id="rId5"/>
    <p:sldId id="382" r:id="rId6"/>
    <p:sldId id="383" r:id="rId7"/>
    <p:sldId id="386" r:id="rId8"/>
    <p:sldId id="379" r:id="rId9"/>
    <p:sldId id="389" r:id="rId10"/>
    <p:sldId id="387" r:id="rId11"/>
    <p:sldId id="377" r:id="rId12"/>
    <p:sldId id="380" r:id="rId13"/>
    <p:sldId id="381" r:id="rId14"/>
    <p:sldId id="385" r:id="rId15"/>
  </p:sldIdLst>
  <p:sldSz cx="9144000" cy="5143500" type="screen16x9"/>
  <p:notesSz cx="7010400" cy="92964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1617"/>
    <a:srgbClr val="DB812E"/>
    <a:srgbClr val="776A57"/>
    <a:srgbClr val="A0A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B301B821-A1FF-4177-AEE7-76D212191A09}">
  <a:tblStyle styleId="{B301B821-A1FF-4177-AEE7-76D212191A09}" styleName="Medium Style 9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9DCAF9ED-07DC-4A11-8D7F-57B35C25682E}" styleName="Medium Style 10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793D81CF-94F2-401A-BA57-92F5A7B2D0C5}" styleName="Medium Style 8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5FD0F851-EC5A-4D38-B0AD-8093EC10F338}" styleName="Light Style 6">
    <a:wholeTbl>
      <a:tcTxStyle>
        <a:fontRef idx="minor">
          <a:scrgbClr r="0" g="0" b="0"/>
        </a:fontRef>
        <a:schemeClr val="accent5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1FECB4D8-DB02-4DC6-A0A2-4F2EBAE1DC90}" styleName="Medium Style 1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3B4B98B0-60AC-42C2-AFA5-B58CD77FA1E5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0E3FDE45-AF77-4B5C-9715-49D594BDF05E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82" autoAdjust="0"/>
    <p:restoredTop sz="88034" autoAdjust="0"/>
  </p:normalViewPr>
  <p:slideViewPr>
    <p:cSldViewPr>
      <p:cViewPr varScale="1">
        <p:scale>
          <a:sx n="131" d="100"/>
          <a:sy n="131" d="100"/>
        </p:scale>
        <p:origin x="-966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4" tIns="46582" rIns="93164" bIns="46582"/>
          <a:lstStyle>
            <a:extLst/>
          </a:lstStyle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4" tIns="46582" rIns="93164" bIns="46582"/>
          <a:lstStyle>
            <a:extLst/>
          </a:lstStyle>
          <a:p>
            <a:fld id="{31555DB1-8736-42A3-B48D-2B08FB93332A}" type="datetimeFigureOut">
              <a:rPr lang="en-US" smtClean="0"/>
              <a:pPr/>
              <a:t>12/01/2015</a:t>
            </a:fld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/>
          <a:lstStyle>
            <a:extLst/>
          </a:lstStyle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/>
          <a:lstStyle>
            <a:extLst/>
          </a:lstStyle>
          <a:p>
            <a:fld id="{5400D380-E0D7-4EB1-B91E-BFCC7DA7F2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9053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4" tIns="46582" rIns="93164" bIns="46582"/>
          <a:lstStyle>
            <a:extLst/>
          </a:lstStyle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4" tIns="46582" rIns="93164" bIns="46582"/>
          <a:lstStyle>
            <a:extLst/>
          </a:lstStyle>
          <a:p>
            <a:fld id="{0BDB199F-A56C-4049-BA04-1447030960FF}" type="datetimeFigureOut">
              <a:rPr lang="en-US" smtClean="0"/>
              <a:pPr/>
              <a:t>12/01/2015</a:t>
            </a:fld>
            <a:endParaRPr lang="en-US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4" tIns="46582" rIns="93164" bIns="46582" anchor="ctr"/>
          <a:lstStyle>
            <a:extLst/>
          </a:lstStyle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4" tIns="46582" rIns="93164" bIns="46582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/>
          <a:lstStyle>
            <a:extLst/>
          </a:lstStyle>
          <a:p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/>
          <a:lstStyle>
            <a:extLst/>
          </a:lstStyle>
          <a:p>
            <a:fld id="{B3A019F3-8596-4028-9847-CBD3A185B07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52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pPr>
              <a:tabLst>
                <a:tab pos="1603375" algn="l"/>
              </a:tabLst>
            </a:pPr>
            <a:r>
              <a:rPr lang="en-US" sz="2200" dirty="0" smtClean="0"/>
              <a:t>City of Riverside – parcel tax $19 extended to 2022 approved by 85%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Supported by Riverside Public Library Foundation</a:t>
            </a:r>
          </a:p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LEG costs $40,500 previously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Note the homework help programs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r>
              <a:rPr lang="en-US" smtClean="0"/>
              <a:t>Fund Balance of $</a:t>
            </a:r>
            <a:r>
              <a:rPr lang="en-US" dirty="0" err="1" smtClean="0"/>
              <a:t>580,000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r>
              <a:rPr lang="en-US" smtClean="0"/>
              <a:t>Fund Balance of $</a:t>
            </a:r>
            <a:r>
              <a:rPr lang="en-US" dirty="0" err="1" smtClean="0"/>
              <a:t>580,000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/>
          <p:nvPr userDrawn="1"/>
        </p:nvSpPr>
        <p:spPr>
          <a:xfrm>
            <a:off x="0" y="2628900"/>
            <a:ext cx="9144000" cy="857250"/>
          </a:xfrm>
          <a:prstGeom prst="rect">
            <a:avLst/>
          </a:prstGeom>
          <a:solidFill>
            <a:srgbClr val="DB812E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en-US" dirty="0"/>
          </a:p>
        </p:txBody>
      </p:sp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228600" y="3086100"/>
            <a:ext cx="7239000" cy="400050"/>
          </a:xfr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1" hangingPunct="1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228600" y="3529584"/>
            <a:ext cx="6934200" cy="171450"/>
          </a:xfrm>
          <a:solidFill>
            <a:schemeClr val="bg1"/>
          </a:solidFill>
        </p:spPr>
        <p:txBody>
          <a:bodyPr/>
          <a:lstStyle>
            <a:lvl1pPr marL="0" indent="0" algn="l" eaLnBrk="1" latinLnBrk="0" hangingPunct="1">
              <a:buNone/>
              <a:defRPr kumimoji="0" sz="1100" b="1">
                <a:solidFill>
                  <a:schemeClr val="accent4">
                    <a:shade val="50000"/>
                  </a:schemeClr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r>
              <a:rPr kumimoji="0" lang="en-US" dirty="0" smtClean="0"/>
              <a:t>Click to add author information</a:t>
            </a:r>
            <a:endParaRPr kumimoji="0" lang="en-US" dirty="0"/>
          </a:p>
        </p:txBody>
      </p:sp>
      <p:sp>
        <p:nvSpPr>
          <p:cNvPr id="15" name="Rectangle 15"/>
          <p:cNvSpPr>
            <a:spLocks noGrp="1"/>
          </p:cNvSpPr>
          <p:nvPr>
            <p:ph type="sldNum" sz="quarter" idx="11"/>
          </p:nvPr>
        </p:nvSpPr>
        <p:spPr>
          <a:xfrm>
            <a:off x="6477000" y="4857750"/>
            <a:ext cx="1021080" cy="228600"/>
          </a:xfrm>
        </p:spPr>
        <p:txBody>
          <a:bodyPr anchor="ctr"/>
          <a:lstStyle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pic>
        <p:nvPicPr>
          <p:cNvPr id="30" name="Contoso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4378547"/>
            <a:ext cx="137160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10"/>
          <p:cNvSpPr/>
          <p:nvPr userDrawn="1"/>
        </p:nvSpPr>
        <p:spPr>
          <a:xfrm>
            <a:off x="0" y="0"/>
            <a:ext cx="9144000" cy="3028950"/>
          </a:xfrm>
          <a:prstGeom prst="rect">
            <a:avLst/>
          </a:prstGeom>
          <a:solidFill>
            <a:srgbClr val="776A57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228600" y="4857750"/>
            <a:ext cx="1600200" cy="228600"/>
          </a:xfrm>
        </p:spPr>
        <p:txBody>
          <a:bodyPr anchor="ctr"/>
          <a:lstStyle>
            <a:lvl1pPr algn="l" eaLnBrk="1" latinLnBrk="0" hangingPunct="1">
              <a:defRPr kumimoji="0">
                <a:solidFill>
                  <a:srgbClr val="A0A0A0"/>
                </a:solidFill>
              </a:defRPr>
            </a:lvl1pPr>
            <a:extLst/>
          </a:lstStyle>
          <a:p>
            <a:fld id="{61F5AEF9-BAC6-4BB8-9FFE-22DCB8AD30AD}" type="datetime1">
              <a:rPr kumimoji="0" lang="en-US" smtClean="0"/>
              <a:t>12/01/2015</a:t>
            </a:fld>
            <a:endParaRPr kumimoji="0"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3484410"/>
            <a:ext cx="9144000" cy="20574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1" hangingPunct="1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285750"/>
            <a:ext cx="8077200" cy="171450"/>
          </a:xfrm>
          <a:solidFill>
            <a:srgbClr val="DB812E"/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 dirty="0"/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301752" y="457200"/>
            <a:ext cx="8074152" cy="2029968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301752" y="2489454"/>
            <a:ext cx="3965448" cy="171450"/>
          </a:xfrm>
          <a:solidFill>
            <a:srgbClr val="DB812E"/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301752" y="2660904"/>
            <a:ext cx="3965448" cy="2029968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4416552" y="2489454"/>
            <a:ext cx="3965448" cy="171450"/>
          </a:xfrm>
          <a:solidFill>
            <a:srgbClr val="DB812E"/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/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4416552" y="2660904"/>
            <a:ext cx="3965448" cy="2029968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19" name="Rectangle 19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extLst/>
          </a:lstStyle>
          <a:p>
            <a:pPr algn="r"/>
            <a:fld id="{64BA5D31-968F-4921-9041-F743516A4DCE}" type="datetime1">
              <a:rPr kumimoji="0" lang="en-US" smtClean="0"/>
              <a:t>12/01/2015</a:t>
            </a:fld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1" hangingPunct="1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285750"/>
            <a:ext cx="3962400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5"/>
          </p:nvPr>
        </p:nvSpPr>
        <p:spPr>
          <a:xfrm>
            <a:off x="304800" y="457200"/>
            <a:ext cx="3962400" cy="2029968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301752" y="2489454"/>
            <a:ext cx="3965448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7"/>
          </p:nvPr>
        </p:nvSpPr>
        <p:spPr>
          <a:xfrm>
            <a:off x="301752" y="2660904"/>
            <a:ext cx="3965448" cy="2029968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4419600" y="285750"/>
            <a:ext cx="3962400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9"/>
          </p:nvPr>
        </p:nvSpPr>
        <p:spPr>
          <a:xfrm>
            <a:off x="4419600" y="457200"/>
            <a:ext cx="3962400" cy="2029968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4416552" y="2489454"/>
            <a:ext cx="3965448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21"/>
          </p:nvPr>
        </p:nvSpPr>
        <p:spPr>
          <a:xfrm>
            <a:off x="4416552" y="2660904"/>
            <a:ext cx="3965448" cy="2029968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23" name="Rectangle 23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extLst/>
          </a:lstStyle>
          <a:p>
            <a:pPr algn="r"/>
            <a:fld id="{DD0AC63C-155A-4144-98F8-312660AC96EA}" type="datetime1">
              <a:rPr kumimoji="0" lang="en-US" smtClean="0"/>
              <a:t>12/01/2015</a:t>
            </a:fld>
            <a:endParaRPr kumimoji="0" lang="en-US" dirty="0"/>
          </a:p>
        </p:txBody>
      </p:sp>
      <p:sp>
        <p:nvSpPr>
          <p:cNvPr id="27" name="Rectangle 2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8" name="Rectangle 28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1" hangingPunct="1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0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419600" y="285750"/>
            <a:ext cx="3962400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 dirty="0"/>
          </a:p>
        </p:txBody>
      </p:sp>
      <p:sp>
        <p:nvSpPr>
          <p:cNvPr id="8" name="Rectangle 11"/>
          <p:cNvSpPr>
            <a:spLocks noGrp="1"/>
          </p:cNvSpPr>
          <p:nvPr>
            <p:ph sz="quarter" idx="16"/>
          </p:nvPr>
        </p:nvSpPr>
        <p:spPr>
          <a:xfrm>
            <a:off x="4419600" y="457200"/>
            <a:ext cx="3962400" cy="1296162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285750"/>
            <a:ext cx="3965448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 dirty="0"/>
          </a:p>
        </p:txBody>
      </p:sp>
      <p:sp>
        <p:nvSpPr>
          <p:cNvPr id="20" name="Rectangle 11"/>
          <p:cNvSpPr>
            <a:spLocks noGrp="1"/>
          </p:cNvSpPr>
          <p:nvPr>
            <p:ph sz="quarter" idx="15"/>
          </p:nvPr>
        </p:nvSpPr>
        <p:spPr>
          <a:xfrm>
            <a:off x="304800" y="457200"/>
            <a:ext cx="3962400" cy="4229100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416552" y="1755648"/>
            <a:ext cx="3962400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 dirty="0"/>
          </a:p>
        </p:txBody>
      </p:sp>
      <p:sp>
        <p:nvSpPr>
          <p:cNvPr id="13" name="Rectangle 11"/>
          <p:cNvSpPr>
            <a:spLocks noGrp="1"/>
          </p:cNvSpPr>
          <p:nvPr>
            <p:ph sz="quarter" idx="18"/>
          </p:nvPr>
        </p:nvSpPr>
        <p:spPr>
          <a:xfrm>
            <a:off x="4416552" y="1927098"/>
            <a:ext cx="3962400" cy="1296162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419600" y="3218688"/>
            <a:ext cx="3962400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 dirty="0"/>
          </a:p>
        </p:txBody>
      </p:sp>
      <p:sp>
        <p:nvSpPr>
          <p:cNvPr id="15" name="Rectangle 11"/>
          <p:cNvSpPr>
            <a:spLocks noGrp="1"/>
          </p:cNvSpPr>
          <p:nvPr>
            <p:ph sz="quarter" idx="20"/>
          </p:nvPr>
        </p:nvSpPr>
        <p:spPr>
          <a:xfrm>
            <a:off x="4419600" y="3390138"/>
            <a:ext cx="3962400" cy="1296162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extLst/>
          </a:lstStyle>
          <a:p>
            <a:pPr algn="r"/>
            <a:fld id="{4AE2C6CD-D139-46BD-969C-A6AED5F132EC}" type="datetime1">
              <a:rPr kumimoji="0" lang="en-US" smtClean="0"/>
              <a:t>12/01/2015</a:t>
            </a:fld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1" name="Rectangle 21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3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1" hangingPunct="1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416552" y="285750"/>
            <a:ext cx="3965448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 dirty="0"/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4416552" y="457200"/>
            <a:ext cx="3962400" cy="4229100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" y="285750"/>
            <a:ext cx="3962400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 dirty="0"/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304800" y="457200"/>
            <a:ext cx="3962400" cy="1296162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301752" y="1755648"/>
            <a:ext cx="3962400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 dirty="0"/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301752" y="1927098"/>
            <a:ext cx="3962400" cy="1296162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304800" y="3218688"/>
            <a:ext cx="3962400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 dirty="0"/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304800" y="3390138"/>
            <a:ext cx="3962400" cy="1296162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extLst/>
          </a:lstStyle>
          <a:p>
            <a:pPr algn="r"/>
            <a:fld id="{64F48DC1-2A52-488E-9312-B28AD93412F2}" type="datetime1">
              <a:rPr kumimoji="0" lang="en-US" smtClean="0"/>
              <a:t>12/01/2015</a:t>
            </a:fld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1" hangingPunct="1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285750"/>
            <a:ext cx="3962400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5"/>
          </p:nvPr>
        </p:nvSpPr>
        <p:spPr>
          <a:xfrm>
            <a:off x="304800" y="457200"/>
            <a:ext cx="3962400" cy="2029968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301752" y="2489454"/>
            <a:ext cx="3965448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17"/>
          </p:nvPr>
        </p:nvSpPr>
        <p:spPr>
          <a:xfrm>
            <a:off x="301752" y="2660904"/>
            <a:ext cx="3965448" cy="2029968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28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419600" y="285750"/>
            <a:ext cx="3962400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 dirty="0"/>
          </a:p>
        </p:txBody>
      </p:sp>
      <p:sp>
        <p:nvSpPr>
          <p:cNvPr id="29" name="Rectangle 11"/>
          <p:cNvSpPr>
            <a:spLocks noGrp="1"/>
          </p:cNvSpPr>
          <p:nvPr>
            <p:ph sz="quarter" idx="18"/>
          </p:nvPr>
        </p:nvSpPr>
        <p:spPr>
          <a:xfrm>
            <a:off x="4419600" y="457200"/>
            <a:ext cx="3962400" cy="1296162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416552" y="1755648"/>
            <a:ext cx="3962400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 dirty="0"/>
          </a:p>
        </p:txBody>
      </p:sp>
      <p:sp>
        <p:nvSpPr>
          <p:cNvPr id="32" name="Rectangle 11"/>
          <p:cNvSpPr>
            <a:spLocks noGrp="1"/>
          </p:cNvSpPr>
          <p:nvPr>
            <p:ph sz="quarter" idx="20"/>
          </p:nvPr>
        </p:nvSpPr>
        <p:spPr>
          <a:xfrm>
            <a:off x="4416552" y="1927098"/>
            <a:ext cx="3962400" cy="1296162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33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4419600" y="3218688"/>
            <a:ext cx="3962400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 dirty="0"/>
          </a:p>
        </p:txBody>
      </p:sp>
      <p:sp>
        <p:nvSpPr>
          <p:cNvPr id="34" name="Rectangle 11"/>
          <p:cNvSpPr>
            <a:spLocks noGrp="1"/>
          </p:cNvSpPr>
          <p:nvPr>
            <p:ph sz="quarter" idx="22"/>
          </p:nvPr>
        </p:nvSpPr>
        <p:spPr>
          <a:xfrm>
            <a:off x="4419600" y="3390138"/>
            <a:ext cx="3962400" cy="1296162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16" name="Rectangle 16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extLst/>
          </a:lstStyle>
          <a:p>
            <a:pPr algn="r"/>
            <a:fld id="{E0B70AFD-2B5B-409F-96BA-EC7C7AEB001D}" type="datetime1">
              <a:rPr kumimoji="0" lang="en-US" smtClean="0"/>
              <a:t>12/01/2015</a:t>
            </a:fld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1" hangingPunct="1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307848" y="285750"/>
            <a:ext cx="3962400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 dirty="0"/>
          </a:p>
        </p:txBody>
      </p:sp>
      <p:sp>
        <p:nvSpPr>
          <p:cNvPr id="22" name="Rectangle 11"/>
          <p:cNvSpPr>
            <a:spLocks noGrp="1"/>
          </p:cNvSpPr>
          <p:nvPr>
            <p:ph sz="quarter" idx="16"/>
          </p:nvPr>
        </p:nvSpPr>
        <p:spPr>
          <a:xfrm>
            <a:off x="307848" y="457200"/>
            <a:ext cx="3962400" cy="1296162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304800" y="1755648"/>
            <a:ext cx="3962400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 dirty="0"/>
          </a:p>
        </p:txBody>
      </p:sp>
      <p:sp>
        <p:nvSpPr>
          <p:cNvPr id="26" name="Rectangle 11"/>
          <p:cNvSpPr>
            <a:spLocks noGrp="1"/>
          </p:cNvSpPr>
          <p:nvPr>
            <p:ph sz="quarter" idx="18"/>
          </p:nvPr>
        </p:nvSpPr>
        <p:spPr>
          <a:xfrm>
            <a:off x="304800" y="1927098"/>
            <a:ext cx="3962400" cy="1296162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27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307848" y="3218688"/>
            <a:ext cx="3962400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 dirty="0"/>
          </a:p>
        </p:txBody>
      </p:sp>
      <p:sp>
        <p:nvSpPr>
          <p:cNvPr id="28" name="Rectangle 11"/>
          <p:cNvSpPr>
            <a:spLocks noGrp="1"/>
          </p:cNvSpPr>
          <p:nvPr>
            <p:ph sz="quarter" idx="20"/>
          </p:nvPr>
        </p:nvSpPr>
        <p:spPr>
          <a:xfrm>
            <a:off x="307848" y="3390138"/>
            <a:ext cx="3962400" cy="1296162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4419600" y="285750"/>
            <a:ext cx="3962400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/>
          </a:p>
        </p:txBody>
      </p:sp>
      <p:sp>
        <p:nvSpPr>
          <p:cNvPr id="13" name="Rectangle 11"/>
          <p:cNvSpPr>
            <a:spLocks noGrp="1"/>
          </p:cNvSpPr>
          <p:nvPr>
            <p:ph sz="quarter" idx="22"/>
          </p:nvPr>
        </p:nvSpPr>
        <p:spPr>
          <a:xfrm>
            <a:off x="4419600" y="457200"/>
            <a:ext cx="3962400" cy="2029968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23" hasCustomPrompt="1"/>
          </p:nvPr>
        </p:nvSpPr>
        <p:spPr>
          <a:xfrm>
            <a:off x="4416552" y="2489454"/>
            <a:ext cx="3965448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/>
          </a:p>
        </p:txBody>
      </p:sp>
      <p:sp>
        <p:nvSpPr>
          <p:cNvPr id="16" name="Rectangle 11"/>
          <p:cNvSpPr>
            <a:spLocks noGrp="1"/>
          </p:cNvSpPr>
          <p:nvPr>
            <p:ph sz="quarter" idx="24"/>
          </p:nvPr>
        </p:nvSpPr>
        <p:spPr>
          <a:xfrm>
            <a:off x="4416552" y="2660904"/>
            <a:ext cx="3965448" cy="2029968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extLst/>
          </a:lstStyle>
          <a:p>
            <a:pPr algn="r"/>
            <a:fld id="{BB01EDA0-205A-4574-BCF1-4523119CF6AF}" type="datetime1">
              <a:rPr kumimoji="0" lang="en-US" smtClean="0"/>
              <a:t>12/01/2015</a:t>
            </a:fld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7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bst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1" hangingPunct="1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9" name="Rectangle 6"/>
          <p:cNvSpPr/>
          <p:nvPr/>
        </p:nvSpPr>
        <p:spPr>
          <a:xfrm>
            <a:off x="1371600" y="1085850"/>
            <a:ext cx="1676400" cy="154305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en-US" dirty="0"/>
          </a:p>
        </p:txBody>
      </p:sp>
      <p:sp>
        <p:nvSpPr>
          <p:cNvPr id="8" name="Rectangle 6"/>
          <p:cNvSpPr/>
          <p:nvPr/>
        </p:nvSpPr>
        <p:spPr>
          <a:xfrm>
            <a:off x="1371600" y="2914650"/>
            <a:ext cx="1676400" cy="154305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en-US" dirty="0"/>
          </a:p>
        </p:txBody>
      </p:sp>
      <p:sp>
        <p:nvSpPr>
          <p:cNvPr id="26" name="Rectangle 6"/>
          <p:cNvSpPr/>
          <p:nvPr/>
        </p:nvSpPr>
        <p:spPr>
          <a:xfrm>
            <a:off x="3505200" y="1085850"/>
            <a:ext cx="1676400" cy="154305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en-US" dirty="0"/>
          </a:p>
        </p:txBody>
      </p:sp>
      <p:sp>
        <p:nvSpPr>
          <p:cNvPr id="25" name="Rectangle 6"/>
          <p:cNvSpPr/>
          <p:nvPr/>
        </p:nvSpPr>
        <p:spPr>
          <a:xfrm>
            <a:off x="3505200" y="2914650"/>
            <a:ext cx="1676400" cy="154305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en-US" dirty="0"/>
          </a:p>
        </p:txBody>
      </p:sp>
      <p:sp>
        <p:nvSpPr>
          <p:cNvPr id="31" name="Rectangle 6"/>
          <p:cNvSpPr/>
          <p:nvPr/>
        </p:nvSpPr>
        <p:spPr>
          <a:xfrm>
            <a:off x="5638800" y="1085850"/>
            <a:ext cx="1676400" cy="154305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en-US" dirty="0"/>
          </a:p>
        </p:txBody>
      </p:sp>
      <p:sp>
        <p:nvSpPr>
          <p:cNvPr id="3" name="Rectangle 6"/>
          <p:cNvSpPr/>
          <p:nvPr/>
        </p:nvSpPr>
        <p:spPr>
          <a:xfrm>
            <a:off x="5638800" y="2914650"/>
            <a:ext cx="1676400" cy="154305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en-US" dirty="0"/>
          </a:p>
        </p:txBody>
      </p:sp>
      <p:sp>
        <p:nvSpPr>
          <p:cNvPr id="24" name="Rectangle 10"/>
          <p:cNvSpPr>
            <a:spLocks noGrp="1"/>
          </p:cNvSpPr>
          <p:nvPr>
            <p:ph type="pic" sz="quarter" idx="13" hasCustomPrompt="1"/>
          </p:nvPr>
        </p:nvSpPr>
        <p:spPr>
          <a:xfrm>
            <a:off x="1524000" y="1200150"/>
            <a:ext cx="1371600" cy="514350"/>
          </a:xfrm>
        </p:spPr>
        <p:txBody>
          <a:bodyPr/>
          <a:lstStyle>
            <a:extLst/>
          </a:lstStyle>
          <a:p>
            <a:r>
              <a:rPr kumimoji="0" lang="en-US" smtClean="0"/>
              <a:t>Company</a:t>
            </a:r>
            <a:r>
              <a:rPr kumimoji="0" lang="en-US" baseline="0" smtClean="0"/>
              <a:t> Logo</a:t>
            </a:r>
            <a:endParaRPr kumimoji="0" lang="en-US" dirty="0"/>
          </a:p>
        </p:txBody>
      </p:sp>
      <p:sp>
        <p:nvSpPr>
          <p:cNvPr id="19" name="Rectangle 10"/>
          <p:cNvSpPr>
            <a:spLocks noGrp="1"/>
          </p:cNvSpPr>
          <p:nvPr>
            <p:ph type="pic" sz="quarter" idx="29" hasCustomPrompt="1"/>
          </p:nvPr>
        </p:nvSpPr>
        <p:spPr>
          <a:xfrm>
            <a:off x="1524000" y="3028950"/>
            <a:ext cx="1371600" cy="514350"/>
          </a:xfrm>
        </p:spPr>
        <p:txBody>
          <a:bodyPr/>
          <a:lstStyle>
            <a:extLst/>
          </a:lstStyle>
          <a:p>
            <a:r>
              <a:rPr kumimoji="0" lang="en-US" smtClean="0"/>
              <a:t>Company</a:t>
            </a:r>
            <a:r>
              <a:rPr kumimoji="0" lang="en-US" baseline="0" smtClean="0"/>
              <a:t> Logo</a:t>
            </a:r>
            <a:endParaRPr kumimoji="0" lang="en-US" dirty="0"/>
          </a:p>
        </p:txBody>
      </p:sp>
      <p:sp>
        <p:nvSpPr>
          <p:cNvPr id="27" name="Rectangle 10"/>
          <p:cNvSpPr>
            <a:spLocks noGrp="1"/>
          </p:cNvSpPr>
          <p:nvPr>
            <p:ph type="pic" sz="quarter" idx="17" hasCustomPrompt="1"/>
          </p:nvPr>
        </p:nvSpPr>
        <p:spPr>
          <a:xfrm>
            <a:off x="3657600" y="1200150"/>
            <a:ext cx="1371600" cy="514350"/>
          </a:xfrm>
        </p:spPr>
        <p:txBody>
          <a:bodyPr/>
          <a:lstStyle>
            <a:extLst/>
          </a:lstStyle>
          <a:p>
            <a:r>
              <a:rPr kumimoji="0" lang="en-US" smtClean="0"/>
              <a:t>Company</a:t>
            </a:r>
            <a:r>
              <a:rPr kumimoji="0" lang="en-US" baseline="0" smtClean="0"/>
              <a:t> Logo</a:t>
            </a:r>
            <a:endParaRPr kumimoji="0"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pic" sz="quarter" idx="30" hasCustomPrompt="1"/>
          </p:nvPr>
        </p:nvSpPr>
        <p:spPr>
          <a:xfrm>
            <a:off x="3657600" y="3028950"/>
            <a:ext cx="1371600" cy="514350"/>
          </a:xfrm>
        </p:spPr>
        <p:txBody>
          <a:bodyPr/>
          <a:lstStyle>
            <a:extLst/>
          </a:lstStyle>
          <a:p>
            <a:r>
              <a:rPr kumimoji="0" lang="en-US" smtClean="0"/>
              <a:t>Company</a:t>
            </a:r>
            <a:r>
              <a:rPr kumimoji="0" lang="en-US" baseline="0" smtClean="0"/>
              <a:t> Logo</a:t>
            </a:r>
            <a:endParaRPr kumimoji="0" lang="en-US" dirty="0"/>
          </a:p>
        </p:txBody>
      </p:sp>
      <p:sp>
        <p:nvSpPr>
          <p:cNvPr id="4" name="Rectangle 10"/>
          <p:cNvSpPr>
            <a:spLocks noGrp="1"/>
          </p:cNvSpPr>
          <p:nvPr>
            <p:ph type="pic" sz="quarter" idx="21" hasCustomPrompt="1"/>
          </p:nvPr>
        </p:nvSpPr>
        <p:spPr>
          <a:xfrm>
            <a:off x="5791200" y="1200150"/>
            <a:ext cx="1371600" cy="514350"/>
          </a:xfrm>
        </p:spPr>
        <p:txBody>
          <a:bodyPr/>
          <a:lstStyle>
            <a:extLst/>
          </a:lstStyle>
          <a:p>
            <a:r>
              <a:rPr kumimoji="0" lang="en-US" smtClean="0"/>
              <a:t>Company</a:t>
            </a:r>
            <a:r>
              <a:rPr kumimoji="0" lang="en-US" baseline="0" smtClean="0"/>
              <a:t> Logo</a:t>
            </a:r>
            <a:endParaRPr kumimoji="0" lang="en-US" dirty="0"/>
          </a:p>
        </p:txBody>
      </p:sp>
      <p:sp>
        <p:nvSpPr>
          <p:cNvPr id="15" name="Rectangle 10"/>
          <p:cNvSpPr>
            <a:spLocks noGrp="1"/>
          </p:cNvSpPr>
          <p:nvPr>
            <p:ph type="pic" sz="quarter" idx="31" hasCustomPrompt="1"/>
          </p:nvPr>
        </p:nvSpPr>
        <p:spPr>
          <a:xfrm>
            <a:off x="5791200" y="3028950"/>
            <a:ext cx="1371600" cy="514350"/>
          </a:xfrm>
        </p:spPr>
        <p:txBody>
          <a:bodyPr/>
          <a:lstStyle>
            <a:extLst/>
          </a:lstStyle>
          <a:p>
            <a:r>
              <a:rPr kumimoji="0" lang="en-US" smtClean="0"/>
              <a:t>Company</a:t>
            </a:r>
            <a:r>
              <a:rPr kumimoji="0" lang="en-US" baseline="0" smtClean="0"/>
              <a:t> Logo</a:t>
            </a:r>
            <a:endParaRPr kumimoji="0" lang="en-US" dirty="0"/>
          </a:p>
        </p:txBody>
      </p:sp>
      <p:sp>
        <p:nvSpPr>
          <p:cNvPr id="7" name="Rectangle 12"/>
          <p:cNvSpPr>
            <a:spLocks noGrp="1"/>
          </p:cNvSpPr>
          <p:nvPr>
            <p:ph type="body" sz="quarter" idx="14" hasCustomPrompt="1"/>
          </p:nvPr>
        </p:nvSpPr>
        <p:spPr>
          <a:xfrm>
            <a:off x="1524000" y="2171700"/>
            <a:ext cx="1371600" cy="2286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 smtClean="0"/>
              <a:t>Amount</a:t>
            </a:r>
            <a:endParaRPr kumimoji="0" lang="en-US" dirty="0"/>
          </a:p>
        </p:txBody>
      </p:sp>
      <p:sp>
        <p:nvSpPr>
          <p:cNvPr id="28" name="Rectangle 12"/>
          <p:cNvSpPr>
            <a:spLocks noGrp="1"/>
          </p:cNvSpPr>
          <p:nvPr>
            <p:ph type="body" sz="quarter" idx="33" hasCustomPrompt="1"/>
          </p:nvPr>
        </p:nvSpPr>
        <p:spPr>
          <a:xfrm>
            <a:off x="1524000" y="4000500"/>
            <a:ext cx="1371600" cy="2286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 smtClean="0"/>
              <a:t>Amount</a:t>
            </a:r>
            <a:endParaRPr kumimoji="0" lang="en-US" dirty="0"/>
          </a:p>
        </p:txBody>
      </p:sp>
      <p:sp>
        <p:nvSpPr>
          <p:cNvPr id="30" name="Rectangle 12"/>
          <p:cNvSpPr>
            <a:spLocks noGrp="1"/>
          </p:cNvSpPr>
          <p:nvPr>
            <p:ph type="body" sz="quarter" idx="18" hasCustomPrompt="1"/>
          </p:nvPr>
        </p:nvSpPr>
        <p:spPr>
          <a:xfrm>
            <a:off x="3657600" y="2171700"/>
            <a:ext cx="1371600" cy="2286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 smtClean="0"/>
              <a:t>Amount</a:t>
            </a:r>
            <a:endParaRPr kumimoji="0" lang="en-US" dirty="0"/>
          </a:p>
        </p:txBody>
      </p:sp>
      <p:sp>
        <p:nvSpPr>
          <p:cNvPr id="13" name="Rectangle 12"/>
          <p:cNvSpPr>
            <a:spLocks noGrp="1"/>
          </p:cNvSpPr>
          <p:nvPr>
            <p:ph type="body" sz="quarter" idx="34" hasCustomPrompt="1"/>
          </p:nvPr>
        </p:nvSpPr>
        <p:spPr>
          <a:xfrm>
            <a:off x="3657600" y="4000500"/>
            <a:ext cx="1371600" cy="2286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 smtClean="0"/>
              <a:t>Amount</a:t>
            </a:r>
            <a:endParaRPr kumimoji="0" lang="en-US" dirty="0"/>
          </a:p>
        </p:txBody>
      </p:sp>
      <p:sp>
        <p:nvSpPr>
          <p:cNvPr id="14" name="Rectangle 12"/>
          <p:cNvSpPr>
            <a:spLocks noGrp="1"/>
          </p:cNvSpPr>
          <p:nvPr>
            <p:ph type="body" sz="quarter" idx="22" hasCustomPrompt="1"/>
          </p:nvPr>
        </p:nvSpPr>
        <p:spPr>
          <a:xfrm>
            <a:off x="5791200" y="2171700"/>
            <a:ext cx="1371600" cy="2286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 smtClean="0"/>
              <a:t>Amount</a:t>
            </a:r>
            <a:endParaRPr kumimoji="0" lang="en-US" dirty="0"/>
          </a:p>
        </p:txBody>
      </p:sp>
      <p:sp>
        <p:nvSpPr>
          <p:cNvPr id="2" name="Rectangle 12"/>
          <p:cNvSpPr>
            <a:spLocks noGrp="1"/>
          </p:cNvSpPr>
          <p:nvPr>
            <p:ph type="body" sz="quarter" idx="35" hasCustomPrompt="1"/>
          </p:nvPr>
        </p:nvSpPr>
        <p:spPr>
          <a:xfrm>
            <a:off x="5791200" y="4000500"/>
            <a:ext cx="1371600" cy="2286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 smtClean="0"/>
              <a:t>Amount</a:t>
            </a:r>
            <a:endParaRPr kumimoji="0" lang="en-US" dirty="0"/>
          </a:p>
        </p:txBody>
      </p:sp>
      <p:sp>
        <p:nvSpPr>
          <p:cNvPr id="44" name="Rectangle 11"/>
          <p:cNvSpPr>
            <a:spLocks noGrp="1"/>
          </p:cNvSpPr>
          <p:nvPr>
            <p:ph type="body" sz="quarter" idx="15" hasCustomPrompt="1"/>
          </p:nvPr>
        </p:nvSpPr>
        <p:spPr>
          <a:xfrm>
            <a:off x="1524000" y="2400300"/>
            <a:ext cx="1371600" cy="1143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 smtClean="0"/>
              <a:t>Date</a:t>
            </a:r>
            <a:endParaRPr kumimoji="0" lang="en-US" dirty="0"/>
          </a:p>
        </p:txBody>
      </p:sp>
      <p:sp>
        <p:nvSpPr>
          <p:cNvPr id="35" name="Rectangle 11"/>
          <p:cNvSpPr>
            <a:spLocks noGrp="1"/>
          </p:cNvSpPr>
          <p:nvPr>
            <p:ph type="body" sz="quarter" idx="37" hasCustomPrompt="1"/>
          </p:nvPr>
        </p:nvSpPr>
        <p:spPr>
          <a:xfrm>
            <a:off x="1524000" y="4229100"/>
            <a:ext cx="1371600" cy="1143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 smtClean="0"/>
              <a:t>Date</a:t>
            </a:r>
            <a:endParaRPr kumimoji="0" lang="en-US" dirty="0"/>
          </a:p>
        </p:txBody>
      </p:sp>
      <p:sp>
        <p:nvSpPr>
          <p:cNvPr id="34" name="Rectangle 11"/>
          <p:cNvSpPr>
            <a:spLocks noGrp="1"/>
          </p:cNvSpPr>
          <p:nvPr>
            <p:ph type="body" sz="quarter" idx="19" hasCustomPrompt="1"/>
          </p:nvPr>
        </p:nvSpPr>
        <p:spPr>
          <a:xfrm>
            <a:off x="3657600" y="2400300"/>
            <a:ext cx="1371600" cy="1143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 smtClean="0"/>
              <a:t>Date</a:t>
            </a:r>
            <a:endParaRPr kumimoji="0" lang="en-US" dirty="0"/>
          </a:p>
        </p:txBody>
      </p:sp>
      <p:sp>
        <p:nvSpPr>
          <p:cNvPr id="40" name="Rectangle 11"/>
          <p:cNvSpPr>
            <a:spLocks noGrp="1"/>
          </p:cNvSpPr>
          <p:nvPr>
            <p:ph type="body" sz="quarter" idx="38" hasCustomPrompt="1"/>
          </p:nvPr>
        </p:nvSpPr>
        <p:spPr>
          <a:xfrm>
            <a:off x="3657600" y="4229100"/>
            <a:ext cx="1371600" cy="1143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 smtClean="0"/>
              <a:t>Date</a:t>
            </a:r>
            <a:endParaRPr kumimoji="0" lang="en-US" dirty="0"/>
          </a:p>
        </p:txBody>
      </p:sp>
      <p:sp>
        <p:nvSpPr>
          <p:cNvPr id="38" name="Rectangle 11"/>
          <p:cNvSpPr>
            <a:spLocks noGrp="1"/>
          </p:cNvSpPr>
          <p:nvPr>
            <p:ph type="body" sz="quarter" idx="23" hasCustomPrompt="1"/>
          </p:nvPr>
        </p:nvSpPr>
        <p:spPr>
          <a:xfrm>
            <a:off x="5791200" y="2400300"/>
            <a:ext cx="1371600" cy="1143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 smtClean="0"/>
              <a:t>Date</a:t>
            </a:r>
            <a:endParaRPr kumimoji="0" lang="en-US" dirty="0"/>
          </a:p>
        </p:txBody>
      </p:sp>
      <p:sp>
        <p:nvSpPr>
          <p:cNvPr id="33" name="Rectangle 11"/>
          <p:cNvSpPr>
            <a:spLocks noGrp="1"/>
          </p:cNvSpPr>
          <p:nvPr>
            <p:ph type="body" sz="quarter" idx="39" hasCustomPrompt="1"/>
          </p:nvPr>
        </p:nvSpPr>
        <p:spPr>
          <a:xfrm>
            <a:off x="5791200" y="4229100"/>
            <a:ext cx="1371600" cy="1143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 smtClean="0"/>
              <a:t>Date</a:t>
            </a:r>
            <a:endParaRPr kumimoji="0" lang="en-US" dirty="0"/>
          </a:p>
        </p:txBody>
      </p:sp>
      <p:sp>
        <p:nvSpPr>
          <p:cNvPr id="5" name="Rectangle 14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0" y="1714500"/>
            <a:ext cx="1371600" cy="4572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 smtClean="0"/>
              <a:t>Description</a:t>
            </a:r>
            <a:endParaRPr kumimoji="0" lang="en-US" dirty="0"/>
          </a:p>
        </p:txBody>
      </p:sp>
      <p:sp>
        <p:nvSpPr>
          <p:cNvPr id="56" name="Rectangle 14"/>
          <p:cNvSpPr>
            <a:spLocks noGrp="1"/>
          </p:cNvSpPr>
          <p:nvPr>
            <p:ph type="body" sz="quarter" idx="41" hasCustomPrompt="1"/>
          </p:nvPr>
        </p:nvSpPr>
        <p:spPr>
          <a:xfrm>
            <a:off x="1524000" y="3543300"/>
            <a:ext cx="1371600" cy="4572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 smtClean="0"/>
              <a:t>Description</a:t>
            </a:r>
            <a:endParaRPr kumimoji="0" lang="en-US" dirty="0"/>
          </a:p>
        </p:txBody>
      </p:sp>
      <p:sp>
        <p:nvSpPr>
          <p:cNvPr id="62" name="Rectangle 14"/>
          <p:cNvSpPr>
            <a:spLocks noGrp="1"/>
          </p:cNvSpPr>
          <p:nvPr>
            <p:ph type="body" sz="quarter" idx="20" hasCustomPrompt="1"/>
          </p:nvPr>
        </p:nvSpPr>
        <p:spPr>
          <a:xfrm>
            <a:off x="3657600" y="1714500"/>
            <a:ext cx="1371600" cy="4572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 smtClean="0"/>
              <a:t>Description</a:t>
            </a:r>
            <a:endParaRPr kumimoji="0" lang="en-US" dirty="0"/>
          </a:p>
        </p:txBody>
      </p:sp>
      <p:sp>
        <p:nvSpPr>
          <p:cNvPr id="37" name="Rectangle 14"/>
          <p:cNvSpPr>
            <a:spLocks noGrp="1"/>
          </p:cNvSpPr>
          <p:nvPr>
            <p:ph type="body" sz="quarter" idx="42" hasCustomPrompt="1"/>
          </p:nvPr>
        </p:nvSpPr>
        <p:spPr>
          <a:xfrm>
            <a:off x="3657600" y="3543300"/>
            <a:ext cx="1371600" cy="4572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 smtClean="0"/>
              <a:t>Description</a:t>
            </a:r>
            <a:endParaRPr kumimoji="0" lang="en-US" dirty="0"/>
          </a:p>
        </p:txBody>
      </p:sp>
      <p:sp>
        <p:nvSpPr>
          <p:cNvPr id="41" name="Rectangle 14"/>
          <p:cNvSpPr>
            <a:spLocks noGrp="1"/>
          </p:cNvSpPr>
          <p:nvPr>
            <p:ph type="body" sz="quarter" idx="24" hasCustomPrompt="1"/>
          </p:nvPr>
        </p:nvSpPr>
        <p:spPr>
          <a:xfrm>
            <a:off x="5791200" y="1714500"/>
            <a:ext cx="1371600" cy="4572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 smtClean="0"/>
              <a:t>Description</a:t>
            </a:r>
            <a:endParaRPr kumimoji="0" lang="en-US" dirty="0"/>
          </a:p>
        </p:txBody>
      </p:sp>
      <p:sp>
        <p:nvSpPr>
          <p:cNvPr id="52" name="Rectangle 14"/>
          <p:cNvSpPr>
            <a:spLocks noGrp="1"/>
          </p:cNvSpPr>
          <p:nvPr>
            <p:ph type="body" sz="quarter" idx="43" hasCustomPrompt="1"/>
          </p:nvPr>
        </p:nvSpPr>
        <p:spPr>
          <a:xfrm>
            <a:off x="5791200" y="3543300"/>
            <a:ext cx="1371600" cy="4572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 smtClean="0"/>
              <a:t>Description</a:t>
            </a:r>
            <a:endParaRPr kumimoji="0" lang="en-US" dirty="0"/>
          </a:p>
        </p:txBody>
      </p:sp>
      <p:sp>
        <p:nvSpPr>
          <p:cNvPr id="39" name="Rectangle 51"/>
          <p:cNvSpPr>
            <a:spLocks noGrp="1"/>
          </p:cNvSpPr>
          <p:nvPr>
            <p:ph type="body" sz="quarter" idx="46"/>
          </p:nvPr>
        </p:nvSpPr>
        <p:spPr>
          <a:xfrm>
            <a:off x="304800" y="285750"/>
            <a:ext cx="8077200" cy="628650"/>
          </a:xfrm>
        </p:spPr>
        <p:txBody>
          <a:bodyPr/>
          <a:lstStyle>
            <a:lvl1pPr eaLnBrk="1" latinLnBrk="0" hangingPunct="1">
              <a:defRPr kumimoji="0" sz="1200"/>
            </a:lvl1pPr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</p:txBody>
      </p:sp>
      <p:sp>
        <p:nvSpPr>
          <p:cNvPr id="42" name="Rectangle 42"/>
          <p:cNvSpPr>
            <a:spLocks noGrp="1"/>
          </p:cNvSpPr>
          <p:nvPr>
            <p:ph type="dt" sz="half" idx="47"/>
          </p:nvPr>
        </p:nvSpPr>
        <p:spPr/>
        <p:txBody>
          <a:bodyPr/>
          <a:lstStyle>
            <a:extLst/>
          </a:lstStyle>
          <a:p>
            <a:pPr algn="r"/>
            <a:fld id="{76CD72BF-2800-4286-BB36-B984E5785E39}" type="datetime1">
              <a:rPr kumimoji="0" lang="en-US" smtClean="0"/>
              <a:t>12/01/2015</a:t>
            </a:fld>
            <a:endParaRPr kumimoji="0" lang="en-US" dirty="0"/>
          </a:p>
        </p:txBody>
      </p:sp>
      <p:sp>
        <p:nvSpPr>
          <p:cNvPr id="43" name="Rectangle 43"/>
          <p:cNvSpPr>
            <a:spLocks noGrp="1"/>
          </p:cNvSpPr>
          <p:nvPr>
            <p:ph type="sldNum" sz="quarter" idx="48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45" name="Rectangle 45"/>
          <p:cNvSpPr>
            <a:spLocks noGrp="1"/>
          </p:cNvSpPr>
          <p:nvPr>
            <p:ph type="ftr" sz="quarter" idx="49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1" hangingPunct="1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7" name="Rectangle 37"/>
          <p:cNvSpPr>
            <a:spLocks noGrp="1"/>
          </p:cNvSpPr>
          <p:nvPr>
            <p:ph type="body" sz="quarter" idx="13" hasCustomPrompt="1"/>
          </p:nvPr>
        </p:nvSpPr>
        <p:spPr>
          <a:xfrm>
            <a:off x="310896" y="285750"/>
            <a:ext cx="7385304" cy="17145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sz="1100"/>
            </a:lvl1pPr>
            <a:extLst/>
          </a:lstStyle>
          <a:p>
            <a:pPr lvl="0"/>
            <a:r>
              <a:rPr kumimoji="0" lang="en-US" dirty="0" smtClean="0"/>
              <a:t>Click to add agenda item</a:t>
            </a:r>
            <a:endParaRPr kumimoji="0" lang="en-US" dirty="0"/>
          </a:p>
        </p:txBody>
      </p:sp>
      <p:sp>
        <p:nvSpPr>
          <p:cNvPr id="43" name="Rectangle 37"/>
          <p:cNvSpPr>
            <a:spLocks noGrp="1"/>
          </p:cNvSpPr>
          <p:nvPr>
            <p:ph type="body" sz="quarter" idx="15" hasCustomPrompt="1"/>
          </p:nvPr>
        </p:nvSpPr>
        <p:spPr>
          <a:xfrm>
            <a:off x="304800" y="628650"/>
            <a:ext cx="7391400" cy="17145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sz="1100"/>
            </a:lvl1pPr>
            <a:extLst/>
          </a:lstStyle>
          <a:p>
            <a:pPr lvl="0"/>
            <a:r>
              <a:rPr kumimoji="0" lang="en-US" dirty="0" smtClean="0"/>
              <a:t>Click to add agenda item</a:t>
            </a:r>
            <a:endParaRPr kumimoji="0" lang="en-US" dirty="0"/>
          </a:p>
        </p:txBody>
      </p:sp>
      <p:sp>
        <p:nvSpPr>
          <p:cNvPr id="41" name="Rectangle 37"/>
          <p:cNvSpPr>
            <a:spLocks noGrp="1"/>
          </p:cNvSpPr>
          <p:nvPr>
            <p:ph type="body" sz="quarter" idx="17" hasCustomPrompt="1"/>
          </p:nvPr>
        </p:nvSpPr>
        <p:spPr>
          <a:xfrm>
            <a:off x="310896" y="971550"/>
            <a:ext cx="7385304" cy="17145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sz="1100"/>
            </a:lvl1pPr>
            <a:extLst/>
          </a:lstStyle>
          <a:p>
            <a:pPr lvl="0"/>
            <a:r>
              <a:rPr kumimoji="0" lang="en-US" dirty="0" smtClean="0"/>
              <a:t>Click to add agenda item</a:t>
            </a:r>
            <a:endParaRPr kumimoji="0" lang="en-US" dirty="0"/>
          </a:p>
        </p:txBody>
      </p:sp>
      <p:sp>
        <p:nvSpPr>
          <p:cNvPr id="45" name="Rectangle 37"/>
          <p:cNvSpPr>
            <a:spLocks noGrp="1"/>
          </p:cNvSpPr>
          <p:nvPr>
            <p:ph type="body" sz="quarter" idx="19" hasCustomPrompt="1"/>
          </p:nvPr>
        </p:nvSpPr>
        <p:spPr>
          <a:xfrm>
            <a:off x="310896" y="1314450"/>
            <a:ext cx="7385304" cy="17145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sz="1100" baseline="0"/>
            </a:lvl1pPr>
            <a:extLst/>
          </a:lstStyle>
          <a:p>
            <a:pPr lvl="0"/>
            <a:r>
              <a:rPr kumimoji="0" lang="en-US" dirty="0" smtClean="0"/>
              <a:t>Click to add agenda item</a:t>
            </a:r>
            <a:endParaRPr kumimoji="0" lang="en-US" dirty="0"/>
          </a:p>
        </p:txBody>
      </p:sp>
      <p:sp>
        <p:nvSpPr>
          <p:cNvPr id="47" name="Rectangle 37"/>
          <p:cNvSpPr>
            <a:spLocks noGrp="1"/>
          </p:cNvSpPr>
          <p:nvPr>
            <p:ph type="body" sz="quarter" idx="21" hasCustomPrompt="1"/>
          </p:nvPr>
        </p:nvSpPr>
        <p:spPr>
          <a:xfrm>
            <a:off x="310896" y="1657350"/>
            <a:ext cx="7385304" cy="17145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sz="1100" baseline="0"/>
            </a:lvl1pPr>
            <a:extLst/>
          </a:lstStyle>
          <a:p>
            <a:pPr lvl="0"/>
            <a:r>
              <a:rPr kumimoji="0" lang="en-US" dirty="0" smtClean="0"/>
              <a:t>Click to add agenda item</a:t>
            </a:r>
            <a:endParaRPr kumimoji="0" lang="en-US" dirty="0"/>
          </a:p>
        </p:txBody>
      </p:sp>
      <p:sp>
        <p:nvSpPr>
          <p:cNvPr id="49" name="Rectangle 37"/>
          <p:cNvSpPr>
            <a:spLocks noGrp="1"/>
          </p:cNvSpPr>
          <p:nvPr>
            <p:ph type="body" sz="quarter" idx="23" hasCustomPrompt="1"/>
          </p:nvPr>
        </p:nvSpPr>
        <p:spPr>
          <a:xfrm>
            <a:off x="310896" y="2000250"/>
            <a:ext cx="7385304" cy="17145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sz="1100"/>
            </a:lvl1pPr>
            <a:extLst/>
          </a:lstStyle>
          <a:p>
            <a:pPr lvl="0"/>
            <a:r>
              <a:rPr kumimoji="0" lang="en-US" dirty="0" smtClean="0"/>
              <a:t>Click to add agenda item</a:t>
            </a:r>
            <a:endParaRPr kumimoji="0" lang="en-US" dirty="0"/>
          </a:p>
        </p:txBody>
      </p:sp>
      <p:sp>
        <p:nvSpPr>
          <p:cNvPr id="51" name="Rectangle 37"/>
          <p:cNvSpPr>
            <a:spLocks noGrp="1"/>
          </p:cNvSpPr>
          <p:nvPr>
            <p:ph type="body" sz="quarter" idx="25" hasCustomPrompt="1"/>
          </p:nvPr>
        </p:nvSpPr>
        <p:spPr>
          <a:xfrm>
            <a:off x="310896" y="2343150"/>
            <a:ext cx="7385304" cy="17145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sz="1100"/>
            </a:lvl1pPr>
            <a:extLst/>
          </a:lstStyle>
          <a:p>
            <a:pPr lvl="0"/>
            <a:r>
              <a:rPr kumimoji="0" lang="en-US" dirty="0" smtClean="0"/>
              <a:t>Click to add agenda item</a:t>
            </a:r>
            <a:endParaRPr kumimoji="0" lang="en-US" dirty="0"/>
          </a:p>
        </p:txBody>
      </p:sp>
      <p:sp>
        <p:nvSpPr>
          <p:cNvPr id="53" name="Rectangle 37"/>
          <p:cNvSpPr>
            <a:spLocks noGrp="1"/>
          </p:cNvSpPr>
          <p:nvPr>
            <p:ph type="body" sz="quarter" idx="27" hasCustomPrompt="1"/>
          </p:nvPr>
        </p:nvSpPr>
        <p:spPr>
          <a:xfrm>
            <a:off x="310896" y="2686050"/>
            <a:ext cx="7385304" cy="17145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sz="1100"/>
            </a:lvl1pPr>
            <a:extLst/>
          </a:lstStyle>
          <a:p>
            <a:pPr lvl="0"/>
            <a:r>
              <a:rPr kumimoji="0" lang="en-US" dirty="0" smtClean="0"/>
              <a:t>Click to add agenda item</a:t>
            </a:r>
            <a:endParaRPr kumimoji="0" lang="en-US" dirty="0"/>
          </a:p>
        </p:txBody>
      </p:sp>
      <p:sp>
        <p:nvSpPr>
          <p:cNvPr id="55" name="Rectangle 37"/>
          <p:cNvSpPr>
            <a:spLocks noGrp="1"/>
          </p:cNvSpPr>
          <p:nvPr>
            <p:ph type="body" sz="quarter" idx="29" hasCustomPrompt="1"/>
          </p:nvPr>
        </p:nvSpPr>
        <p:spPr>
          <a:xfrm>
            <a:off x="310896" y="3028950"/>
            <a:ext cx="7385304" cy="17145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sz="1100" baseline="0"/>
            </a:lvl1pPr>
            <a:extLst/>
          </a:lstStyle>
          <a:p>
            <a:pPr lvl="0"/>
            <a:r>
              <a:rPr kumimoji="0" lang="en-US" dirty="0" smtClean="0"/>
              <a:t>Click to add agenda item</a:t>
            </a:r>
            <a:endParaRPr kumimoji="0" lang="en-US" dirty="0"/>
          </a:p>
        </p:txBody>
      </p:sp>
      <p:sp>
        <p:nvSpPr>
          <p:cNvPr id="57" name="Rectangle 37"/>
          <p:cNvSpPr>
            <a:spLocks noGrp="1"/>
          </p:cNvSpPr>
          <p:nvPr>
            <p:ph type="body" sz="quarter" idx="31" hasCustomPrompt="1"/>
          </p:nvPr>
        </p:nvSpPr>
        <p:spPr>
          <a:xfrm>
            <a:off x="310896" y="3371850"/>
            <a:ext cx="7385304" cy="17145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sz="1100"/>
            </a:lvl1pPr>
            <a:extLst/>
          </a:lstStyle>
          <a:p>
            <a:pPr lvl="0"/>
            <a:r>
              <a:rPr kumimoji="0" lang="en-US" dirty="0" smtClean="0"/>
              <a:t>Click to add agenda item</a:t>
            </a:r>
            <a:endParaRPr kumimoji="0" lang="en-US" dirty="0"/>
          </a:p>
        </p:txBody>
      </p:sp>
      <p:sp>
        <p:nvSpPr>
          <p:cNvPr id="26" name="Rectangle 37"/>
          <p:cNvSpPr>
            <a:spLocks noGrp="1"/>
          </p:cNvSpPr>
          <p:nvPr>
            <p:ph type="body" sz="quarter" idx="33" hasCustomPrompt="1"/>
          </p:nvPr>
        </p:nvSpPr>
        <p:spPr>
          <a:xfrm>
            <a:off x="310896" y="3714750"/>
            <a:ext cx="7385304" cy="17145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sz="1100"/>
            </a:lvl1pPr>
            <a:extLst/>
          </a:lstStyle>
          <a:p>
            <a:pPr lvl="0"/>
            <a:r>
              <a:rPr kumimoji="0" lang="en-US" dirty="0" smtClean="0"/>
              <a:t>Click to add agenda item</a:t>
            </a:r>
            <a:endParaRPr kumimoji="0" lang="en-US" dirty="0"/>
          </a:p>
        </p:txBody>
      </p:sp>
      <p:sp>
        <p:nvSpPr>
          <p:cNvPr id="28" name="Rectangle 37"/>
          <p:cNvSpPr>
            <a:spLocks noGrp="1"/>
          </p:cNvSpPr>
          <p:nvPr>
            <p:ph type="body" sz="quarter" idx="35" hasCustomPrompt="1"/>
          </p:nvPr>
        </p:nvSpPr>
        <p:spPr>
          <a:xfrm>
            <a:off x="310896" y="4057650"/>
            <a:ext cx="7385304" cy="17145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sz="1100"/>
            </a:lvl1pPr>
            <a:extLst/>
          </a:lstStyle>
          <a:p>
            <a:pPr lvl="0"/>
            <a:r>
              <a:rPr kumimoji="0" lang="en-US" dirty="0" smtClean="0"/>
              <a:t>Click to add agenda item</a:t>
            </a:r>
            <a:endParaRPr kumimoji="0" lang="en-US" dirty="0"/>
          </a:p>
        </p:txBody>
      </p:sp>
      <p:sp>
        <p:nvSpPr>
          <p:cNvPr id="98" name="Rectangle 37"/>
          <p:cNvSpPr>
            <a:spLocks noGrp="1"/>
          </p:cNvSpPr>
          <p:nvPr>
            <p:ph type="body" sz="quarter" idx="14" hasCustomPrompt="1"/>
          </p:nvPr>
        </p:nvSpPr>
        <p:spPr>
          <a:xfrm>
            <a:off x="7696200" y="285750"/>
            <a:ext cx="685800" cy="17145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Page #</a:t>
            </a:r>
            <a:endParaRPr kumimoji="0" lang="en-US" dirty="0"/>
          </a:p>
        </p:txBody>
      </p:sp>
      <p:sp>
        <p:nvSpPr>
          <p:cNvPr id="44" name="Rectangle 37"/>
          <p:cNvSpPr>
            <a:spLocks noGrp="1"/>
          </p:cNvSpPr>
          <p:nvPr>
            <p:ph type="body" sz="quarter" idx="16" hasCustomPrompt="1"/>
          </p:nvPr>
        </p:nvSpPr>
        <p:spPr>
          <a:xfrm>
            <a:off x="7696200" y="628650"/>
            <a:ext cx="685800" cy="17145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Page #</a:t>
            </a:r>
            <a:endParaRPr kumimoji="0" lang="en-US"/>
          </a:p>
        </p:txBody>
      </p:sp>
      <p:sp>
        <p:nvSpPr>
          <p:cNvPr id="42" name="Rectangle 37"/>
          <p:cNvSpPr>
            <a:spLocks noGrp="1"/>
          </p:cNvSpPr>
          <p:nvPr>
            <p:ph type="body" sz="quarter" idx="18" hasCustomPrompt="1"/>
          </p:nvPr>
        </p:nvSpPr>
        <p:spPr>
          <a:xfrm>
            <a:off x="7696200" y="971550"/>
            <a:ext cx="685800" cy="17145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Page #</a:t>
            </a:r>
            <a:endParaRPr kumimoji="0" lang="en-US"/>
          </a:p>
        </p:txBody>
      </p:sp>
      <p:sp>
        <p:nvSpPr>
          <p:cNvPr id="46" name="Rectangle 37"/>
          <p:cNvSpPr>
            <a:spLocks noGrp="1"/>
          </p:cNvSpPr>
          <p:nvPr>
            <p:ph type="body" sz="quarter" idx="20" hasCustomPrompt="1"/>
          </p:nvPr>
        </p:nvSpPr>
        <p:spPr>
          <a:xfrm>
            <a:off x="7696200" y="1314450"/>
            <a:ext cx="685800" cy="17145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Page #</a:t>
            </a:r>
            <a:endParaRPr kumimoji="0" lang="en-US"/>
          </a:p>
        </p:txBody>
      </p:sp>
      <p:sp>
        <p:nvSpPr>
          <p:cNvPr id="48" name="Rectangle 37"/>
          <p:cNvSpPr>
            <a:spLocks noGrp="1"/>
          </p:cNvSpPr>
          <p:nvPr>
            <p:ph type="body" sz="quarter" idx="22" hasCustomPrompt="1"/>
          </p:nvPr>
        </p:nvSpPr>
        <p:spPr>
          <a:xfrm>
            <a:off x="7696200" y="1657350"/>
            <a:ext cx="685800" cy="17145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Page #</a:t>
            </a:r>
            <a:endParaRPr kumimoji="0" lang="en-US"/>
          </a:p>
        </p:txBody>
      </p:sp>
      <p:sp>
        <p:nvSpPr>
          <p:cNvPr id="50" name="Rectangle 37"/>
          <p:cNvSpPr>
            <a:spLocks noGrp="1"/>
          </p:cNvSpPr>
          <p:nvPr>
            <p:ph type="body" sz="quarter" idx="24" hasCustomPrompt="1"/>
          </p:nvPr>
        </p:nvSpPr>
        <p:spPr>
          <a:xfrm>
            <a:off x="7696200" y="2000250"/>
            <a:ext cx="685800" cy="17145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Page #</a:t>
            </a:r>
            <a:endParaRPr kumimoji="0" lang="en-US"/>
          </a:p>
        </p:txBody>
      </p:sp>
      <p:sp>
        <p:nvSpPr>
          <p:cNvPr id="52" name="Rectangle 37"/>
          <p:cNvSpPr>
            <a:spLocks noGrp="1"/>
          </p:cNvSpPr>
          <p:nvPr>
            <p:ph type="body" sz="quarter" idx="26" hasCustomPrompt="1"/>
          </p:nvPr>
        </p:nvSpPr>
        <p:spPr>
          <a:xfrm>
            <a:off x="7696200" y="2343150"/>
            <a:ext cx="685800" cy="17145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Page #</a:t>
            </a:r>
            <a:endParaRPr kumimoji="0" lang="en-US"/>
          </a:p>
        </p:txBody>
      </p:sp>
      <p:sp>
        <p:nvSpPr>
          <p:cNvPr id="54" name="Rectangle 37"/>
          <p:cNvSpPr>
            <a:spLocks noGrp="1"/>
          </p:cNvSpPr>
          <p:nvPr>
            <p:ph type="body" sz="quarter" idx="28" hasCustomPrompt="1"/>
          </p:nvPr>
        </p:nvSpPr>
        <p:spPr>
          <a:xfrm>
            <a:off x="7696200" y="2686050"/>
            <a:ext cx="685800" cy="17145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Page #</a:t>
            </a:r>
            <a:endParaRPr kumimoji="0" lang="en-US"/>
          </a:p>
        </p:txBody>
      </p:sp>
      <p:sp>
        <p:nvSpPr>
          <p:cNvPr id="56" name="Rectangle 37"/>
          <p:cNvSpPr>
            <a:spLocks noGrp="1"/>
          </p:cNvSpPr>
          <p:nvPr>
            <p:ph type="body" sz="quarter" idx="30" hasCustomPrompt="1"/>
          </p:nvPr>
        </p:nvSpPr>
        <p:spPr>
          <a:xfrm>
            <a:off x="7696200" y="3028950"/>
            <a:ext cx="685800" cy="17145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Page #</a:t>
            </a:r>
            <a:endParaRPr kumimoji="0" lang="en-US"/>
          </a:p>
        </p:txBody>
      </p:sp>
      <p:sp>
        <p:nvSpPr>
          <p:cNvPr id="58" name="Rectangle 37"/>
          <p:cNvSpPr>
            <a:spLocks noGrp="1"/>
          </p:cNvSpPr>
          <p:nvPr>
            <p:ph type="body" sz="quarter" idx="32" hasCustomPrompt="1"/>
          </p:nvPr>
        </p:nvSpPr>
        <p:spPr>
          <a:xfrm>
            <a:off x="7696200" y="3371850"/>
            <a:ext cx="685800" cy="17145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Page #</a:t>
            </a:r>
            <a:endParaRPr kumimoji="0" lang="en-US"/>
          </a:p>
        </p:txBody>
      </p:sp>
      <p:sp>
        <p:nvSpPr>
          <p:cNvPr id="27" name="Rectangle 37"/>
          <p:cNvSpPr>
            <a:spLocks noGrp="1"/>
          </p:cNvSpPr>
          <p:nvPr>
            <p:ph type="body" sz="quarter" idx="34" hasCustomPrompt="1"/>
          </p:nvPr>
        </p:nvSpPr>
        <p:spPr>
          <a:xfrm>
            <a:off x="7696200" y="3714750"/>
            <a:ext cx="685800" cy="17145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Page #</a:t>
            </a:r>
            <a:endParaRPr kumimoji="0" lang="en-US"/>
          </a:p>
        </p:txBody>
      </p:sp>
      <p:sp>
        <p:nvSpPr>
          <p:cNvPr id="29" name="Rectangle 37"/>
          <p:cNvSpPr>
            <a:spLocks noGrp="1"/>
          </p:cNvSpPr>
          <p:nvPr>
            <p:ph type="body" sz="quarter" idx="36" hasCustomPrompt="1"/>
          </p:nvPr>
        </p:nvSpPr>
        <p:spPr>
          <a:xfrm>
            <a:off x="7696200" y="4057650"/>
            <a:ext cx="685800" cy="17145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Page #</a:t>
            </a:r>
            <a:endParaRPr kumimoji="0" lang="en-US"/>
          </a:p>
        </p:txBody>
      </p:sp>
      <p:sp>
        <p:nvSpPr>
          <p:cNvPr id="30" name="Rectangle 37"/>
          <p:cNvSpPr>
            <a:spLocks noGrp="1"/>
          </p:cNvSpPr>
          <p:nvPr>
            <p:ph type="body" sz="quarter" idx="37" hasCustomPrompt="1"/>
          </p:nvPr>
        </p:nvSpPr>
        <p:spPr>
          <a:xfrm>
            <a:off x="310896" y="4400550"/>
            <a:ext cx="7385304" cy="171450"/>
          </a:xfrm>
          <a:solidFill>
            <a:schemeClr val="tx2">
              <a:tint val="40000"/>
            </a:schemeClr>
          </a:solidFill>
        </p:spPr>
        <p:txBody>
          <a:bodyPr anchor="ctr">
            <a:noAutofit/>
          </a:bodyPr>
          <a:lstStyle>
            <a:lvl1pPr eaLnBrk="1" latinLnBrk="0" hangingPunct="1">
              <a:buFontTx/>
              <a:buNone/>
              <a:defRPr kumimoji="0" sz="1100"/>
            </a:lvl1pPr>
            <a:extLst/>
          </a:lstStyle>
          <a:p>
            <a:pPr lvl="0"/>
            <a:r>
              <a:rPr kumimoji="0" lang="en-US" dirty="0" smtClean="0"/>
              <a:t>Click to add agenda item</a:t>
            </a:r>
            <a:endParaRPr kumimoji="0" lang="en-US" dirty="0"/>
          </a:p>
        </p:txBody>
      </p:sp>
      <p:sp>
        <p:nvSpPr>
          <p:cNvPr id="31" name="Rectangle 37"/>
          <p:cNvSpPr>
            <a:spLocks noGrp="1"/>
          </p:cNvSpPr>
          <p:nvPr>
            <p:ph type="body" sz="quarter" idx="38" hasCustomPrompt="1"/>
          </p:nvPr>
        </p:nvSpPr>
        <p:spPr>
          <a:xfrm>
            <a:off x="7696200" y="4400550"/>
            <a:ext cx="685800" cy="17145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Page #</a:t>
            </a:r>
            <a:endParaRPr kumimoji="0" lang="en-US"/>
          </a:p>
        </p:txBody>
      </p:sp>
      <p:sp>
        <p:nvSpPr>
          <p:cNvPr id="32" name="Rectangle 32"/>
          <p:cNvSpPr>
            <a:spLocks noGrp="1"/>
          </p:cNvSpPr>
          <p:nvPr>
            <p:ph type="dt" sz="half" idx="39"/>
          </p:nvPr>
        </p:nvSpPr>
        <p:spPr/>
        <p:txBody>
          <a:bodyPr/>
          <a:lstStyle>
            <a:lvl1pPr eaLnBrk="1" latinLnBrk="0" hangingPunct="1">
              <a:defRPr kumimoji="0" sz="1000"/>
            </a:lvl1pPr>
            <a:extLst/>
          </a:lstStyle>
          <a:p>
            <a:pPr algn="r"/>
            <a:fld id="{4D225E47-FDD6-45D7-826E-3FF50FAB9E05}" type="datetime1">
              <a:rPr kumimoji="0" lang="en-US" smtClean="0"/>
              <a:t>12/01/2015</a:t>
            </a:fld>
            <a:endParaRPr kumimoji="0" lang="en-US" dirty="0"/>
          </a:p>
        </p:txBody>
      </p:sp>
      <p:sp>
        <p:nvSpPr>
          <p:cNvPr id="33" name="Rectangle 33"/>
          <p:cNvSpPr>
            <a:spLocks noGrp="1"/>
          </p:cNvSpPr>
          <p:nvPr>
            <p:ph type="sldNum" sz="quarter" idx="40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34" name="Rectangle 34"/>
          <p:cNvSpPr>
            <a:spLocks noGrp="1"/>
          </p:cNvSpPr>
          <p:nvPr>
            <p:ph type="ftr" sz="quarter" idx="4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3028950"/>
            <a:ext cx="9144000" cy="457200"/>
          </a:xfrm>
          <a:prstGeom prst="rect">
            <a:avLst/>
          </a:prstGeom>
          <a:solidFill>
            <a:srgbClr val="DB812E"/>
          </a:solidFill>
          <a:ln w="25400" cap="rnd" cmpd="sng" algn="ctr">
            <a:noFill/>
            <a:prstDash val="solid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228600" y="3086100"/>
            <a:ext cx="7239000" cy="400050"/>
          </a:xfr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228600" y="4857750"/>
            <a:ext cx="1600200" cy="228600"/>
          </a:xfrm>
        </p:spPr>
        <p:txBody>
          <a:bodyPr anchor="ctr"/>
          <a:lstStyle>
            <a:lvl1pPr algn="l" eaLnBrk="1" latinLnBrk="0" hangingPunct="1">
              <a:defRPr kumimoji="0">
                <a:solidFill>
                  <a:srgbClr val="A0A0A0"/>
                </a:solidFill>
              </a:defRPr>
            </a:lvl1pPr>
            <a:extLst/>
          </a:lstStyle>
          <a:p>
            <a:fld id="{D32201E6-FA2F-4EF4-8CAD-0AAE71FE1951}" type="datetime1">
              <a:rPr kumimoji="0" lang="en-US" smtClean="0"/>
              <a:t>12/01/2015</a:t>
            </a:fld>
            <a:endParaRPr kumimoji="0"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2705100" y="4857750"/>
            <a:ext cx="3733800" cy="228600"/>
          </a:xfrm>
        </p:spPr>
        <p:txBody>
          <a:bodyPr/>
          <a:lstStyle>
            <a:lvl1pPr eaLnBrk="1" latinLnBrk="0" hangingPunct="1">
              <a:defRPr kumimoji="0">
                <a:solidFill>
                  <a:schemeClr val="bg1"/>
                </a:solidFill>
              </a:defRPr>
            </a:lvl1pPr>
            <a:extLst/>
          </a:lstStyle>
          <a:p>
            <a:endParaRPr kumimoji="0"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6477000" y="4857750"/>
            <a:ext cx="1021080" cy="228600"/>
          </a:xfrm>
        </p:spPr>
        <p:txBody>
          <a:bodyPr anchor="ctr"/>
          <a:lstStyle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pic>
        <p:nvPicPr>
          <p:cNvPr id="10" name="Rectangl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1712" y="4700921"/>
            <a:ext cx="838200" cy="4191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Rectangle 10"/>
          <p:cNvSpPr/>
          <p:nvPr userDrawn="1"/>
        </p:nvSpPr>
        <p:spPr>
          <a:xfrm>
            <a:off x="0" y="3484410"/>
            <a:ext cx="9144000" cy="20574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ing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1" hangingPunct="1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285750"/>
            <a:ext cx="8077200" cy="171450"/>
          </a:xfrm>
          <a:solidFill>
            <a:srgbClr val="DB812E"/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 dirty="0"/>
          </a:p>
        </p:txBody>
      </p:sp>
      <p:sp>
        <p:nvSpPr>
          <p:cNvPr id="7" name="Rectangle 7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pPr algn="r"/>
            <a:fld id="{D42A9623-501A-49D4-906B-19586783D685}" type="datetime1">
              <a:rPr kumimoji="0" lang="en-US" smtClean="0"/>
              <a:t>12/01/2015</a:t>
            </a:fld>
            <a:endParaRPr kumimoji="0" lang="en-US" dirty="0"/>
          </a:p>
        </p:txBody>
      </p:sp>
      <p:sp>
        <p:nvSpPr>
          <p:cNvPr id="8" name="Rectangl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9" name="Rectangle 9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1" hangingPunct="1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6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algn="r"/>
            <a:fld id="{70649CA1-630D-425A-A613-62B9134FFC84}" type="datetime1">
              <a:rPr kumimoji="0" lang="en-US" smtClean="0"/>
              <a:t>12/01/2015</a:t>
            </a:fld>
            <a:endParaRPr kumimoji="0" lang="en-US" dirty="0"/>
          </a:p>
        </p:txBody>
      </p:sp>
      <p:sp>
        <p:nvSpPr>
          <p:cNvPr id="8" name="Rectangl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9" name="Rectangle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1" hangingPunct="1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285750"/>
            <a:ext cx="8077200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 dirty="0"/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304800" y="457200"/>
            <a:ext cx="8077200" cy="4229100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9" name="Rectangle 9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60AFEE9A-9BBD-4935-B0A9-F890D259E777}" type="datetime1">
              <a:rPr kumimoji="0" lang="en-US" smtClean="0"/>
              <a:t>12/01/2015</a:t>
            </a:fld>
            <a:endParaRPr kumimoji="0" lang="en-US"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2" name="Rectangle 12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1" hangingPunct="1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285750"/>
            <a:ext cx="3965448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 dirty="0"/>
          </a:p>
        </p:txBody>
      </p:sp>
      <p:sp>
        <p:nvSpPr>
          <p:cNvPr id="9" name="Rectangle 11"/>
          <p:cNvSpPr>
            <a:spLocks noGrp="1"/>
          </p:cNvSpPr>
          <p:nvPr>
            <p:ph sz="quarter" idx="15"/>
          </p:nvPr>
        </p:nvSpPr>
        <p:spPr>
          <a:xfrm>
            <a:off x="304800" y="457200"/>
            <a:ext cx="3962400" cy="4229100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416552" y="285750"/>
            <a:ext cx="3965448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 dirty="0"/>
          </a:p>
        </p:txBody>
      </p:sp>
      <p:sp>
        <p:nvSpPr>
          <p:cNvPr id="15" name="Rectangle 11"/>
          <p:cNvSpPr>
            <a:spLocks noGrp="1"/>
          </p:cNvSpPr>
          <p:nvPr>
            <p:ph sz="quarter" idx="17"/>
          </p:nvPr>
        </p:nvSpPr>
        <p:spPr>
          <a:xfrm>
            <a:off x="4416552" y="457200"/>
            <a:ext cx="3962400" cy="4229100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extLst/>
          </a:lstStyle>
          <a:p>
            <a:pPr algn="r"/>
            <a:fld id="{E00E179A-BF2D-4F42-862B-63BD07E2F17A}" type="datetime1">
              <a:rPr kumimoji="0" lang="en-US" smtClean="0"/>
              <a:t>12/01/2015</a:t>
            </a:fld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1" hangingPunct="1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285750"/>
            <a:ext cx="3962400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304800" y="457200"/>
            <a:ext cx="3962400" cy="2029968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301752" y="2489454"/>
            <a:ext cx="3965448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301752" y="2660904"/>
            <a:ext cx="3965448" cy="2029968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4416552" y="285750"/>
            <a:ext cx="3965448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 dirty="0"/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4416552" y="457200"/>
            <a:ext cx="3962400" cy="4229100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extLst/>
          </a:lstStyle>
          <a:p>
            <a:pPr algn="r"/>
            <a:fld id="{FE823264-EA18-4F49-9AE1-62963F41170E}" type="datetime1">
              <a:rPr kumimoji="0" lang="en-US" smtClean="0"/>
              <a:t>12/01/2015</a:t>
            </a:fld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1" hangingPunct="1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285750"/>
            <a:ext cx="3965448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 dirty="0"/>
          </a:p>
        </p:txBody>
      </p:sp>
      <p:sp>
        <p:nvSpPr>
          <p:cNvPr id="14" name="Rectangle 11"/>
          <p:cNvSpPr>
            <a:spLocks noGrp="1"/>
          </p:cNvSpPr>
          <p:nvPr>
            <p:ph sz="quarter" idx="15"/>
          </p:nvPr>
        </p:nvSpPr>
        <p:spPr>
          <a:xfrm>
            <a:off x="304800" y="457200"/>
            <a:ext cx="3962400" cy="4229100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419600" y="285750"/>
            <a:ext cx="3962400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4419600" y="457200"/>
            <a:ext cx="3962400" cy="2029968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4416552" y="2489454"/>
            <a:ext cx="3965448" cy="17145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 smtClean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9"/>
          </p:nvPr>
        </p:nvSpPr>
        <p:spPr>
          <a:xfrm>
            <a:off x="4416552" y="2660904"/>
            <a:ext cx="3965448" cy="2029968"/>
          </a:xfrm>
        </p:spPr>
        <p:txBody>
          <a:bodyPr/>
          <a:lstStyle>
            <a:extLst/>
          </a:lstStyle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21" name="Rectangle 21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extLst/>
          </a:lstStyle>
          <a:p>
            <a:pPr algn="r"/>
            <a:fld id="{8937836D-3571-4D85-A57E-7047725C9C1F}" type="datetime1">
              <a:rPr kumimoji="0" lang="en-US" smtClean="0"/>
              <a:t>12/01/2015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/>
          <p:nvPr/>
        </p:nvSpPr>
        <p:spPr>
          <a:xfrm>
            <a:off x="8610600" y="0"/>
            <a:ext cx="533400" cy="5143500"/>
          </a:xfrm>
          <a:prstGeom prst="rect">
            <a:avLst/>
          </a:prstGeom>
          <a:solidFill>
            <a:srgbClr val="776A57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en-US" dirty="0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8610600" y="285750"/>
            <a:ext cx="533400" cy="4400550"/>
          </a:xfrm>
          <a:prstGeom prst="rect">
            <a:avLst/>
          </a:prstGeom>
        </p:spPr>
        <p:txBody>
          <a:bodyPr vert="vert" anchor="ctr">
            <a:normAutofit/>
          </a:bodyPr>
          <a:lstStyle>
            <a:extLst/>
          </a:lstStyle>
          <a:p>
            <a:pPr eaLnBrk="1" latinLnBrk="1" hangingPunct="1"/>
            <a:r>
              <a:rPr kumimoji="0" lang="en-US" smtClean="0"/>
              <a:t>Click to edit Master title style</a:t>
            </a:r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304800" y="285750"/>
            <a:ext cx="8077200" cy="440055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1" hangingPunct="1"/>
            <a:r>
              <a:rPr kumimoji="0" lang="en-US" smtClean="0"/>
              <a:t>Click to edit Master text styles</a:t>
            </a:r>
          </a:p>
          <a:p>
            <a:pPr lvl="1" eaLnBrk="1" latinLnBrk="1" hangingPunct="1"/>
            <a:r>
              <a:rPr kumimoji="0" lang="en-US" smtClean="0"/>
              <a:t>Second level</a:t>
            </a:r>
          </a:p>
          <a:p>
            <a:pPr lvl="2" eaLnBrk="1" latinLnBrk="1" hangingPunct="1"/>
            <a:r>
              <a:rPr kumimoji="0" lang="en-US" smtClean="0"/>
              <a:t>Third level</a:t>
            </a:r>
          </a:p>
          <a:p>
            <a:pPr lvl="3" eaLnBrk="1" latinLnBrk="1" hangingPunct="1"/>
            <a:r>
              <a:rPr kumimoji="0" lang="en-US" smtClean="0"/>
              <a:t>Fourth level</a:t>
            </a:r>
          </a:p>
          <a:p>
            <a:pPr lvl="4" eaLnBrk="1" latinLnBrk="1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Rectangle 4"/>
          <p:cNvSpPr>
            <a:spLocks noGrp="1"/>
          </p:cNvSpPr>
          <p:nvPr>
            <p:ph type="dt" sz="half" idx="2"/>
          </p:nvPr>
        </p:nvSpPr>
        <p:spPr>
          <a:xfrm>
            <a:off x="7010400" y="57150"/>
            <a:ext cx="1371600" cy="171450"/>
          </a:xfrm>
          <a:prstGeom prst="rect">
            <a:avLst/>
          </a:prstGeom>
        </p:spPr>
        <p:txBody>
          <a:bodyPr vert="horz"/>
          <a:lstStyle>
            <a:lvl1pPr algn="ctr" eaLnBrk="1" latinLnBrk="0" hangingPunct="1">
              <a:defRPr kumimoji="0" sz="1000">
                <a:solidFill>
                  <a:schemeClr val="tx1">
                    <a:tint val="65000"/>
                  </a:schemeClr>
                </a:solidFill>
              </a:defRPr>
            </a:lvl1pPr>
            <a:extLst/>
          </a:lstStyle>
          <a:p>
            <a:pPr algn="r"/>
            <a:fld id="{4E79B82D-E132-44E0-B855-00D43BD5E866}" type="datetime1">
              <a:rPr kumimoji="0" lang="en-US" smtClean="0"/>
              <a:t>12/01/2015</a:t>
            </a:fld>
            <a:endParaRPr kumimoji="0" lang="en-US" sz="1000" dirty="0">
              <a:solidFill>
                <a:schemeClr val="tx1">
                  <a:tint val="65000"/>
                </a:schemeClr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4"/>
          </p:nvPr>
        </p:nvSpPr>
        <p:spPr>
          <a:xfrm>
            <a:off x="6504432" y="4855464"/>
            <a:ext cx="990600" cy="228600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000"/>
            </a:lvl1pPr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sz="1000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76200" cy="51435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en-US" dirty="0"/>
          </a:p>
        </p:txBody>
      </p:sp>
      <p:sp>
        <p:nvSpPr>
          <p:cNvPr id="12" name="Rectangle 12"/>
          <p:cNvSpPr>
            <a:spLocks noGrp="1"/>
          </p:cNvSpPr>
          <p:nvPr>
            <p:ph type="ftr" sz="quarter" idx="3"/>
          </p:nvPr>
        </p:nvSpPr>
        <p:spPr>
          <a:xfrm>
            <a:off x="2705100" y="4857750"/>
            <a:ext cx="3733800" cy="2286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000">
                <a:solidFill>
                  <a:sysClr val="windowText" lastClr="000000"/>
                </a:solidFill>
              </a:defRPr>
            </a:lvl1pPr>
            <a:extLst/>
          </a:lstStyle>
          <a:p>
            <a:endParaRPr kumimoji="0" lang="en-US" sz="1000" dirty="0">
              <a:solidFill>
                <a:sysClr val="windowText" lastClr="000000"/>
              </a:solidFill>
            </a:endParaRPr>
          </a:p>
        </p:txBody>
      </p:sp>
      <p:pic>
        <p:nvPicPr>
          <p:cNvPr id="24" name="ContosoLogo.jpg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1712" y="4700921"/>
            <a:ext cx="838200" cy="4191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3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4" r:id="rId1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2400" cap="small" spc="0" baseline="0">
          <a:solidFill>
            <a:schemeClr val="bg1"/>
          </a:solidFill>
          <a:latin typeface="+mj-lt"/>
          <a:ea typeface="+mj-ea"/>
          <a:cs typeface="+mj-cs"/>
        </a:defRPr>
      </a:lvl1pPr>
      <a:extLst/>
    </p:titleStyle>
    <p:bodyStyle>
      <a:lvl1pPr marL="0" marR="0" indent="0" algn="l" rtl="0" eaLnBrk="1" latinLnBrk="0" hangingPunct="1">
        <a:spcBef>
          <a:spcPct val="20000"/>
        </a:spcBef>
        <a:buFontTx/>
        <a:buNone/>
        <a:defRPr kumimoji="0" sz="1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Tx/>
        <a:buNone/>
        <a:defRPr kumimoji="0" sz="11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Tx/>
        <a:buNone/>
        <a:defRPr kumimoji="0" sz="11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Tx/>
        <a:buNone/>
        <a:defRPr kumimoji="0" sz="11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Tx/>
        <a:buNone/>
        <a:defRPr kumimoji="0" sz="11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228600" y="3028950"/>
            <a:ext cx="8763000" cy="400050"/>
          </a:xfrm>
        </p:spPr>
        <p:txBody>
          <a:bodyPr>
            <a:normAutofit/>
          </a:bodyPr>
          <a:lstStyle>
            <a:extLst/>
          </a:lstStyle>
          <a:p>
            <a:r>
              <a:rPr lang="en-US" dirty="0" smtClean="0"/>
              <a:t>Library Facilities &amp; funding options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/>
          </p:nvPr>
        </p:nvSpPr>
        <p:spPr>
          <a:xfrm>
            <a:off x="228600" y="3529584"/>
            <a:ext cx="6934200" cy="1023366"/>
          </a:xfrm>
        </p:spPr>
        <p:txBody>
          <a:bodyPr>
            <a:normAutofit/>
          </a:bodyPr>
          <a:lstStyle>
            <a:extLst/>
          </a:lstStyle>
          <a:p>
            <a:pPr>
              <a:tabLst>
                <a:tab pos="1255713" algn="l"/>
              </a:tabLst>
            </a:pPr>
            <a:r>
              <a:rPr lang="en-US" dirty="0" smtClean="0"/>
              <a:t>PRESENTATION BY: 	Richard Teichert, Chief Financial Officer</a:t>
            </a:r>
          </a:p>
          <a:p>
            <a:pPr>
              <a:tabLst>
                <a:tab pos="1255713" algn="l"/>
              </a:tabLst>
            </a:pPr>
            <a:r>
              <a:rPr lang="en-US" dirty="0"/>
              <a:t>	</a:t>
            </a:r>
            <a:r>
              <a:rPr lang="en-US" dirty="0" smtClean="0"/>
              <a:t>Chris Paxton, Administrative Services Director</a:t>
            </a:r>
          </a:p>
          <a:p>
            <a:pPr>
              <a:tabLst>
                <a:tab pos="1255713" algn="l"/>
              </a:tabLst>
            </a:pPr>
            <a:r>
              <a:rPr lang="en-US" dirty="0" smtClean="0"/>
              <a:t>	Marshall Eyerman, Financial Resources Division Manager</a:t>
            </a:r>
          </a:p>
          <a:p>
            <a:pPr>
              <a:tabLst>
                <a:tab pos="1255713" algn="l"/>
              </a:tabLst>
            </a:pPr>
            <a:r>
              <a:rPr lang="en-US" dirty="0"/>
              <a:t>	</a:t>
            </a:r>
            <a:r>
              <a:rPr lang="en-US" dirty="0" err="1" smtClean="0"/>
              <a:t>Ivorie</a:t>
            </a:r>
            <a:r>
              <a:rPr lang="en-US" dirty="0" smtClean="0"/>
              <a:t> Franks, Library Director</a:t>
            </a:r>
            <a:endParaRPr lang="en-US" dirty="0"/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228600" y="4476750"/>
            <a:ext cx="6934200" cy="337566"/>
          </a:xfrm>
          <a:prstGeom prst="rect">
            <a:avLst/>
          </a:prstGeom>
          <a:solidFill>
            <a:schemeClr val="bg1"/>
          </a:solidFill>
        </p:spPr>
        <p:txBody>
          <a:bodyPr vert="horz">
            <a:norm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sz="1100" b="1">
                <a:solidFill>
                  <a:schemeClr val="accent4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FontTx/>
              <a:buNone/>
              <a:defRPr kumimoji="0"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FontTx/>
              <a:buNone/>
              <a:defRPr kumimoji="0"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FontTx/>
              <a:buNone/>
              <a:defRPr kumimoji="0"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FontTx/>
              <a:buNone/>
              <a:defRPr kumimoji="0"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None/>
              <a:defRPr kumimoji="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None/>
              <a:defRPr kumimoji="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None/>
              <a:defRPr kumimoji="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None/>
              <a:defRPr kumimoji="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tabLst>
                <a:tab pos="1255713" algn="l"/>
              </a:tabLst>
            </a:pPr>
            <a:r>
              <a:rPr lang="en-US" smtClean="0"/>
              <a:t>December 8, 2015 - Study Session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55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Library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20"/>
          </p:nvPr>
        </p:nvSpPr>
        <p:spPr>
          <a:xfrm>
            <a:off x="304800" y="285750"/>
            <a:ext cx="8077200" cy="457200"/>
          </a:xfrm>
        </p:spPr>
        <p:txBody>
          <a:bodyPr>
            <a:noAutofit/>
          </a:bodyPr>
          <a:lstStyle>
            <a:extLst/>
          </a:lstStyle>
          <a:p>
            <a:r>
              <a:rPr lang="en-US" sz="2500" dirty="0" smtClean="0"/>
              <a:t>Alternatives to Expand Services</a:t>
            </a:r>
            <a:endParaRPr lang="en-US" sz="2500" dirty="0"/>
          </a:p>
        </p:txBody>
      </p:sp>
      <p:sp>
        <p:nvSpPr>
          <p:cNvPr id="9" name="Rectangle 8"/>
          <p:cNvSpPr>
            <a:spLocks noGrp="1"/>
          </p:cNvSpPr>
          <p:nvPr>
            <p:ph sz="quarter" idx="21"/>
          </p:nvPr>
        </p:nvSpPr>
        <p:spPr>
          <a:xfrm>
            <a:off x="304800" y="742950"/>
            <a:ext cx="8153400" cy="4114800"/>
          </a:xfrm>
        </p:spPr>
        <p:txBody>
          <a:bodyPr>
            <a:normAutofit fontScale="92500" lnSpcReduction="20000"/>
          </a:bodyPr>
          <a:lstStyle>
            <a:extLst/>
          </a:lstStyle>
          <a:p>
            <a:pPr>
              <a:tabLst>
                <a:tab pos="1603375" algn="l"/>
              </a:tabLst>
            </a:pPr>
            <a:r>
              <a:rPr lang="en-US" sz="2200" dirty="0" smtClean="0"/>
              <a:t>Construct new main library</a:t>
            </a:r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Land and building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Fund construction with </a:t>
            </a:r>
            <a:r>
              <a:rPr lang="en-US" sz="2200" dirty="0" err="1" smtClean="0"/>
              <a:t>TUMF</a:t>
            </a:r>
            <a:r>
              <a:rPr lang="en-US" sz="2200" dirty="0" smtClean="0"/>
              <a:t> reimbursement ($</a:t>
            </a:r>
            <a:r>
              <a:rPr lang="en-US" sz="2200" dirty="0" err="1" smtClean="0"/>
              <a:t>11M</a:t>
            </a:r>
            <a:r>
              <a:rPr lang="en-US" sz="2200" dirty="0" smtClean="0"/>
              <a:t> over 11 years)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How to fund operating costs?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Size and location?</a:t>
            </a:r>
          </a:p>
          <a:p>
            <a:pPr>
              <a:tabLst>
                <a:tab pos="1603375" algn="l"/>
              </a:tabLst>
            </a:pPr>
            <a:r>
              <a:rPr lang="en-US" sz="2200" dirty="0" smtClean="0"/>
              <a:t>Rent new location (one or multiple?)</a:t>
            </a:r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Estimated 5,000-7,000 sq. ft. store front facility (half size of current library)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Start-up costs $700,000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Annual operations $500,000  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Facility lease  - must be negotiated</a:t>
            </a:r>
          </a:p>
          <a:p>
            <a:pPr marL="1485900" lvl="2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Est. of $20 sq. ft./year would total $100,000 - $140,000 annually</a:t>
            </a:r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endParaRPr lang="en-US" sz="2200" dirty="0"/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endParaRPr lang="en-US" sz="22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3"/>
          </p:nvPr>
        </p:nvSpPr>
        <p:spPr>
          <a:xfrm>
            <a:off x="8077200" y="4857750"/>
            <a:ext cx="990600" cy="2286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>
                <a:solidFill>
                  <a:schemeClr val="bg1">
                    <a:lumMod val="95000"/>
                  </a:schemeClr>
                </a:solidFill>
              </a:rPr>
              <a:pPr algn="r"/>
              <a:t>10</a:t>
            </a:fld>
            <a:endParaRPr kumimoji="0" lang="en-US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Library</a:t>
            </a:r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sz="quarter" idx="21"/>
          </p:nvPr>
        </p:nvSpPr>
        <p:spPr>
          <a:xfrm>
            <a:off x="304800" y="819150"/>
            <a:ext cx="8153400" cy="4038600"/>
          </a:xfrm>
        </p:spPr>
        <p:txBody>
          <a:bodyPr>
            <a:normAutofit/>
          </a:bodyPr>
          <a:lstStyle>
            <a:extLst/>
          </a:lstStyle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400" dirty="0" smtClean="0"/>
              <a:t>Special Parcel Tax (Requires 2/</a:t>
            </a:r>
            <a:r>
              <a:rPr lang="en-US" sz="2400" dirty="0" err="1" smtClean="0"/>
              <a:t>3rds</a:t>
            </a:r>
            <a:r>
              <a:rPr lang="en-US" sz="2400" dirty="0" smtClean="0"/>
              <a:t> voter approval)</a:t>
            </a:r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400" dirty="0" smtClean="0"/>
              <a:t>Community Facilities </a:t>
            </a:r>
            <a:r>
              <a:rPr lang="en-US" sz="2400" dirty="0"/>
              <a:t>District (Requires 2/</a:t>
            </a:r>
            <a:r>
              <a:rPr lang="en-US" sz="2400" dirty="0" err="1"/>
              <a:t>3rds</a:t>
            </a:r>
            <a:r>
              <a:rPr lang="en-US" sz="2400" dirty="0"/>
              <a:t> voter approval)</a:t>
            </a:r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400" dirty="0" smtClean="0"/>
              <a:t>Partnership with school/college district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400" dirty="0" smtClean="0"/>
              <a:t>Joint use facility</a:t>
            </a:r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400" dirty="0" smtClean="0"/>
              <a:t>Public private partnership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400" dirty="0" smtClean="0"/>
              <a:t>Through mixed use development of City land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3"/>
          </p:nvPr>
        </p:nvSpPr>
        <p:spPr>
          <a:xfrm>
            <a:off x="8077200" y="4857750"/>
            <a:ext cx="990600" cy="2286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>
                <a:solidFill>
                  <a:schemeClr val="bg1">
                    <a:lumMod val="95000"/>
                  </a:schemeClr>
                </a:solidFill>
              </a:rPr>
              <a:pPr algn="r"/>
              <a:t>11</a:t>
            </a:fld>
            <a:endParaRPr kumimoji="0"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Rectangle 7"/>
          <p:cNvSpPr>
            <a:spLocks noGrp="1"/>
          </p:cNvSpPr>
          <p:nvPr>
            <p:ph type="body" sz="quarter" idx="20"/>
          </p:nvPr>
        </p:nvSpPr>
        <p:spPr>
          <a:xfrm>
            <a:off x="304800" y="285750"/>
            <a:ext cx="8077200" cy="457200"/>
          </a:xfrm>
        </p:spPr>
        <p:txBody>
          <a:bodyPr>
            <a:noAutofit/>
          </a:bodyPr>
          <a:lstStyle>
            <a:extLst/>
          </a:lstStyle>
          <a:p>
            <a:r>
              <a:rPr lang="en-US" sz="2500" dirty="0" smtClean="0"/>
              <a:t>Financing Alternatives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03075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Library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20"/>
          </p:nvPr>
        </p:nvSpPr>
        <p:spPr>
          <a:xfrm>
            <a:off x="304800" y="285750"/>
            <a:ext cx="8077200" cy="457200"/>
          </a:xfrm>
        </p:spPr>
        <p:txBody>
          <a:bodyPr>
            <a:noAutofit/>
          </a:bodyPr>
          <a:lstStyle>
            <a:extLst/>
          </a:lstStyle>
          <a:p>
            <a:r>
              <a:rPr lang="en-US" sz="2500" smtClean="0"/>
              <a:t>Financing Alternatives</a:t>
            </a:r>
            <a:endParaRPr lang="en-US" sz="2500" dirty="0"/>
          </a:p>
        </p:txBody>
      </p:sp>
      <p:sp>
        <p:nvSpPr>
          <p:cNvPr id="9" name="Rectangle 8"/>
          <p:cNvSpPr>
            <a:spLocks noGrp="1"/>
          </p:cNvSpPr>
          <p:nvPr>
            <p:ph sz="quarter" idx="21"/>
          </p:nvPr>
        </p:nvSpPr>
        <p:spPr>
          <a:xfrm>
            <a:off x="304800" y="742950"/>
            <a:ext cx="8153400" cy="4114800"/>
          </a:xfrm>
        </p:spPr>
        <p:txBody>
          <a:bodyPr>
            <a:normAutofit/>
          </a:bodyPr>
          <a:lstStyle>
            <a:extLst/>
          </a:lstStyle>
          <a:p>
            <a:pPr>
              <a:tabLst>
                <a:tab pos="1603375" algn="l"/>
              </a:tabLst>
            </a:pPr>
            <a:r>
              <a:rPr lang="en-US" sz="2200" dirty="0" smtClean="0"/>
              <a:t>Zone L parcel tax previously proposed to voters in 2001</a:t>
            </a:r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9.5% voted, 43% voted “Yes”</a:t>
            </a:r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Required 2/3 approval of registered voters</a:t>
            </a:r>
            <a:endParaRPr lang="en-US" sz="2200" dirty="0"/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Additional $20 per parcel</a:t>
            </a:r>
          </a:p>
          <a:p>
            <a:pPr>
              <a:tabLst>
                <a:tab pos="1603375" algn="l"/>
              </a:tabLst>
            </a:pPr>
            <a:endParaRPr lang="en-US" sz="2200" dirty="0" smtClean="0"/>
          </a:p>
          <a:p>
            <a:pPr>
              <a:tabLst>
                <a:tab pos="1603375" algn="l"/>
              </a:tabLst>
            </a:pPr>
            <a:r>
              <a:rPr lang="en-US" sz="2200" dirty="0" smtClean="0"/>
              <a:t>City currently has approx. 48,000 parcels</a:t>
            </a:r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Each $1 charge per parcel would raise $48,000 annually</a:t>
            </a:r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A $15 parcel charge = $720,000.  Could fund store front location</a:t>
            </a:r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Examine different charges per residential/non-residential uses</a:t>
            </a:r>
            <a:endParaRPr lang="en-US" sz="2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3"/>
          </p:nvPr>
        </p:nvSpPr>
        <p:spPr>
          <a:xfrm>
            <a:off x="8077200" y="4857750"/>
            <a:ext cx="990600" cy="2286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>
                <a:solidFill>
                  <a:schemeClr val="bg1">
                    <a:lumMod val="95000"/>
                  </a:schemeClr>
                </a:solidFill>
              </a:rPr>
              <a:pPr algn="r"/>
              <a:t>12</a:t>
            </a:fld>
            <a:endParaRPr kumimoji="0" lang="en-US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5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Library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20"/>
          </p:nvPr>
        </p:nvSpPr>
        <p:spPr>
          <a:xfrm>
            <a:off x="304800" y="285750"/>
            <a:ext cx="8077200" cy="457200"/>
          </a:xfrm>
        </p:spPr>
        <p:txBody>
          <a:bodyPr>
            <a:noAutofit/>
          </a:bodyPr>
          <a:lstStyle>
            <a:extLst/>
          </a:lstStyle>
          <a:p>
            <a:r>
              <a:rPr lang="en-US" sz="2500" smtClean="0"/>
              <a:t>Financing Alternatives</a:t>
            </a:r>
            <a:endParaRPr lang="en-US" sz="2500" dirty="0"/>
          </a:p>
        </p:txBody>
      </p:sp>
      <p:sp>
        <p:nvSpPr>
          <p:cNvPr id="9" name="Rectangle 8"/>
          <p:cNvSpPr>
            <a:spLocks noGrp="1"/>
          </p:cNvSpPr>
          <p:nvPr>
            <p:ph sz="quarter" idx="21"/>
          </p:nvPr>
        </p:nvSpPr>
        <p:spPr>
          <a:xfrm>
            <a:off x="304800" y="742950"/>
            <a:ext cx="8153400" cy="4114800"/>
          </a:xfrm>
        </p:spPr>
        <p:txBody>
          <a:bodyPr>
            <a:normAutofit fontScale="92500" lnSpcReduction="20000"/>
          </a:bodyPr>
          <a:lstStyle>
            <a:extLst/>
          </a:lstStyle>
          <a:p>
            <a:pPr>
              <a:tabLst>
                <a:tab pos="1603375" algn="l"/>
              </a:tabLst>
            </a:pPr>
            <a:r>
              <a:rPr lang="en-US" sz="2200" dirty="0"/>
              <a:t>Parcel tax process (</a:t>
            </a:r>
            <a:r>
              <a:rPr lang="en-US" sz="2200" dirty="0" smtClean="0"/>
              <a:t>6-24 months)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Initiate planning efforts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Implement public opinion research and analysis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Encourage non-partisan community outreach</a:t>
            </a:r>
          </a:p>
          <a:p>
            <a:pPr marL="1485900" lvl="2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/>
              <a:t>City may not support or oppose</a:t>
            </a:r>
          </a:p>
          <a:p>
            <a:pPr marL="1485900" lvl="2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/>
              <a:t>Only provide information</a:t>
            </a:r>
          </a:p>
          <a:p>
            <a:pPr marL="1485900" lvl="2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/>
              <a:t>Independent library group may conduct outreach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Election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endParaRPr lang="en-US" sz="2200" dirty="0" smtClean="0"/>
          </a:p>
          <a:p>
            <a:pPr>
              <a:tabLst>
                <a:tab pos="1603375" algn="l"/>
              </a:tabLst>
            </a:pPr>
            <a:r>
              <a:rPr lang="en-US" sz="2200" dirty="0" smtClean="0"/>
              <a:t>Requires </a:t>
            </a:r>
            <a:r>
              <a:rPr lang="en-US" sz="2200" dirty="0"/>
              <a:t>two thirds (66%) approval </a:t>
            </a:r>
            <a:r>
              <a:rPr lang="en-US" sz="2200" dirty="0" smtClean="0"/>
              <a:t>of received ballots by </a:t>
            </a:r>
            <a:r>
              <a:rPr lang="en-US" sz="2200" dirty="0"/>
              <a:t>registered </a:t>
            </a:r>
            <a:r>
              <a:rPr lang="en-US" sz="2200" dirty="0" smtClean="0"/>
              <a:t>voters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City has 76,085 registered voters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Historical elections have approx. 20% voter participation</a:t>
            </a:r>
          </a:p>
          <a:p>
            <a:pPr marL="1485900" lvl="2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Need approx. 10,200 votes for approval (2/</a:t>
            </a:r>
            <a:r>
              <a:rPr lang="en-US" sz="2200" dirty="0" err="1" smtClean="0"/>
              <a:t>3rds</a:t>
            </a:r>
            <a:r>
              <a:rPr lang="en-US" sz="2200" dirty="0" smtClean="0"/>
              <a:t> approval)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3"/>
          </p:nvPr>
        </p:nvSpPr>
        <p:spPr>
          <a:xfrm>
            <a:off x="8077200" y="4857750"/>
            <a:ext cx="990600" cy="2286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>
                <a:solidFill>
                  <a:schemeClr val="bg1">
                    <a:lumMod val="95000"/>
                  </a:schemeClr>
                </a:solidFill>
              </a:rPr>
              <a:pPr algn="r"/>
              <a:t>13</a:t>
            </a:fld>
            <a:endParaRPr kumimoji="0" lang="en-US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38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Library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20"/>
          </p:nvPr>
        </p:nvSpPr>
        <p:spPr>
          <a:xfrm>
            <a:off x="304800" y="285750"/>
            <a:ext cx="8077200" cy="457200"/>
          </a:xfrm>
        </p:spPr>
        <p:txBody>
          <a:bodyPr>
            <a:noAutofit/>
          </a:bodyPr>
          <a:lstStyle>
            <a:extLst/>
          </a:lstStyle>
          <a:p>
            <a:r>
              <a:rPr lang="en-US" sz="2500" dirty="0" smtClean="0"/>
              <a:t>Library Facilities &amp; Funding Options</a:t>
            </a:r>
            <a:endParaRPr lang="en-US" sz="2500" dirty="0"/>
          </a:p>
        </p:txBody>
      </p:sp>
      <p:sp>
        <p:nvSpPr>
          <p:cNvPr id="9" name="Rectangle 8"/>
          <p:cNvSpPr>
            <a:spLocks noGrp="1"/>
          </p:cNvSpPr>
          <p:nvPr>
            <p:ph sz="quarter" idx="21"/>
          </p:nvPr>
        </p:nvSpPr>
        <p:spPr>
          <a:xfrm>
            <a:off x="304800" y="742950"/>
            <a:ext cx="8153400" cy="4114800"/>
          </a:xfrm>
        </p:spPr>
        <p:txBody>
          <a:bodyPr>
            <a:normAutofit/>
          </a:bodyPr>
          <a:lstStyle>
            <a:extLst/>
          </a:lstStyle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Continuance of prior library budget discussion</a:t>
            </a:r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Overview of current facilities</a:t>
            </a:r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/>
              <a:t>Overview of current </a:t>
            </a:r>
            <a:r>
              <a:rPr lang="en-US" sz="2200" dirty="0" smtClean="0"/>
              <a:t>services</a:t>
            </a:r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Financing alternatives</a:t>
            </a:r>
            <a:endParaRPr lang="en-US" sz="2200" dirty="0"/>
          </a:p>
          <a:p>
            <a:pPr>
              <a:tabLst>
                <a:tab pos="1603375" algn="l"/>
              </a:tabLst>
            </a:pPr>
            <a:endParaRPr lang="en-US" sz="2200" dirty="0" smtClean="0"/>
          </a:p>
          <a:p>
            <a:pPr>
              <a:tabLst>
                <a:tab pos="1603375" algn="l"/>
              </a:tabLst>
            </a:pPr>
            <a:endParaRPr lang="en-US" sz="2200" dirty="0"/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endParaRPr lang="en-US" sz="2200" dirty="0" smtClean="0"/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endParaRPr lang="en-US" sz="2200" dirty="0"/>
          </a:p>
          <a:p>
            <a:pPr>
              <a:tabLst>
                <a:tab pos="1603375" algn="l"/>
              </a:tabLst>
            </a:pPr>
            <a:endParaRPr lang="en-US" sz="2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3"/>
          </p:nvPr>
        </p:nvSpPr>
        <p:spPr>
          <a:xfrm>
            <a:off x="8077200" y="4857750"/>
            <a:ext cx="990600" cy="2286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>
                <a:solidFill>
                  <a:schemeClr val="bg1">
                    <a:lumMod val="95000"/>
                  </a:schemeClr>
                </a:solidFill>
              </a:rPr>
              <a:pPr algn="r"/>
              <a:t>2</a:t>
            </a:fld>
            <a:endParaRPr kumimoji="0" lang="en-US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65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Library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20"/>
          </p:nvPr>
        </p:nvSpPr>
        <p:spPr>
          <a:xfrm>
            <a:off x="304800" y="285750"/>
            <a:ext cx="8077200" cy="457200"/>
          </a:xfrm>
        </p:spPr>
        <p:txBody>
          <a:bodyPr>
            <a:noAutofit/>
          </a:bodyPr>
          <a:lstStyle>
            <a:extLst/>
          </a:lstStyle>
          <a:p>
            <a:r>
              <a:rPr lang="en-US" sz="2500" dirty="0" smtClean="0"/>
              <a:t>Existing Facilities</a:t>
            </a:r>
            <a:endParaRPr lang="en-US" sz="2500" dirty="0"/>
          </a:p>
        </p:txBody>
      </p:sp>
      <p:sp>
        <p:nvSpPr>
          <p:cNvPr id="9" name="Rectangle 8"/>
          <p:cNvSpPr>
            <a:spLocks noGrp="1"/>
          </p:cNvSpPr>
          <p:nvPr>
            <p:ph sz="quarter" idx="21"/>
          </p:nvPr>
        </p:nvSpPr>
        <p:spPr>
          <a:xfrm>
            <a:off x="304800" y="742950"/>
            <a:ext cx="8153400" cy="4114800"/>
          </a:xfrm>
        </p:spPr>
        <p:txBody>
          <a:bodyPr>
            <a:normAutofit/>
          </a:bodyPr>
          <a:lstStyle>
            <a:extLst/>
          </a:lstStyle>
          <a:p>
            <a:pPr>
              <a:tabLst>
                <a:tab pos="1603375" algn="l"/>
              </a:tabLst>
            </a:pPr>
            <a:r>
              <a:rPr lang="en-US" sz="2200" dirty="0" smtClean="0"/>
              <a:t>Existing Facility</a:t>
            </a:r>
            <a:endParaRPr lang="en-US" sz="2200" dirty="0"/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14,000 sq. ft. facility.</a:t>
            </a:r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Located at Alessandro/Kitching 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400" dirty="0" smtClean="0"/>
              <a:t>25480 Alessandro Blvd</a:t>
            </a:r>
            <a:r>
              <a:rPr lang="en-US" sz="2200" dirty="0" smtClean="0"/>
              <a:t> </a:t>
            </a:r>
            <a:endParaRPr lang="en-US" sz="2200" dirty="0"/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Built in 1987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28 years old</a:t>
            </a:r>
            <a:endParaRPr lang="en-US" sz="2200" dirty="0"/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endParaRPr lang="en-US" sz="2200" dirty="0" smtClean="0"/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endParaRPr lang="en-US" sz="2200" dirty="0"/>
          </a:p>
          <a:p>
            <a:pPr>
              <a:tabLst>
                <a:tab pos="1603375" algn="l"/>
              </a:tabLst>
            </a:pPr>
            <a:endParaRPr lang="en-US" sz="2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3"/>
          </p:nvPr>
        </p:nvSpPr>
        <p:spPr>
          <a:xfrm>
            <a:off x="8077200" y="4857750"/>
            <a:ext cx="990600" cy="2286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>
                <a:solidFill>
                  <a:schemeClr val="bg1">
                    <a:lumMod val="95000"/>
                  </a:schemeClr>
                </a:solidFill>
              </a:rPr>
              <a:pPr algn="r"/>
              <a:t>3</a:t>
            </a:fld>
            <a:endParaRPr kumimoji="0"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3" name="Picture 2" descr="C:\Users\richardt\AppData\Local\Microsoft\Windows\Temporary Internet Files\Content.Outlook\1N77321V\Library Smal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1" y="2387108"/>
            <a:ext cx="4648200" cy="2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439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Library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20"/>
          </p:nvPr>
        </p:nvSpPr>
        <p:spPr>
          <a:xfrm>
            <a:off x="304800" y="285750"/>
            <a:ext cx="8077200" cy="457200"/>
          </a:xfrm>
        </p:spPr>
        <p:txBody>
          <a:bodyPr>
            <a:noAutofit/>
          </a:bodyPr>
          <a:lstStyle>
            <a:extLst/>
          </a:lstStyle>
          <a:p>
            <a:r>
              <a:rPr lang="en-US" sz="2500" dirty="0" smtClean="0"/>
              <a:t>Existing Services</a:t>
            </a:r>
            <a:endParaRPr lang="en-US" sz="2500" dirty="0"/>
          </a:p>
        </p:txBody>
      </p:sp>
      <p:sp>
        <p:nvSpPr>
          <p:cNvPr id="9" name="Rectangle 8"/>
          <p:cNvSpPr>
            <a:spLocks noGrp="1"/>
          </p:cNvSpPr>
          <p:nvPr>
            <p:ph sz="quarter" idx="21"/>
          </p:nvPr>
        </p:nvSpPr>
        <p:spPr>
          <a:xfrm>
            <a:off x="304800" y="742950"/>
            <a:ext cx="4038600" cy="3048000"/>
          </a:xfrm>
        </p:spPr>
        <p:txBody>
          <a:bodyPr>
            <a:normAutofit lnSpcReduction="10000"/>
          </a:bodyPr>
          <a:lstStyle>
            <a:extLst/>
          </a:lstStyle>
          <a:p>
            <a:pPr marL="171450" indent="-171450">
              <a:buFont typeface="Arial" pitchFamily="34" charset="0"/>
              <a:buChar char="•"/>
            </a:pPr>
            <a:endParaRPr lang="en-US" sz="220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sz="2200" dirty="0" smtClean="0"/>
              <a:t>Books, Audio, &amp; Video</a:t>
            </a:r>
            <a:endParaRPr lang="en-US" sz="22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2200" dirty="0" smtClean="0"/>
              <a:t>Computer Lab </a:t>
            </a:r>
            <a:endParaRPr lang="en-US" sz="22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2200" dirty="0" smtClean="0"/>
              <a:t>Free Public Wi-Fi </a:t>
            </a:r>
            <a:endParaRPr lang="en-US" sz="22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2200" dirty="0" smtClean="0"/>
              <a:t>E-books </a:t>
            </a:r>
            <a:endParaRPr lang="en-US" sz="22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2200" dirty="0" smtClean="0"/>
              <a:t>Online Resources </a:t>
            </a:r>
            <a:endParaRPr lang="en-US" sz="22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2200" dirty="0" smtClean="0"/>
              <a:t>Children's Story Time </a:t>
            </a:r>
            <a:endParaRPr lang="en-US" sz="22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2200" dirty="0" smtClean="0"/>
              <a:t>Children's Literacy Computers</a:t>
            </a:r>
            <a:endParaRPr lang="en-US" sz="2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3"/>
          </p:nvPr>
        </p:nvSpPr>
        <p:spPr>
          <a:xfrm>
            <a:off x="8077200" y="4857750"/>
            <a:ext cx="990600" cy="2286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>
                <a:solidFill>
                  <a:schemeClr val="bg1">
                    <a:lumMod val="95000"/>
                  </a:schemeClr>
                </a:solidFill>
              </a:rPr>
              <a:pPr algn="r"/>
              <a:t>4</a:t>
            </a:fld>
            <a:endParaRPr kumimoji="0"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Rectangle 8"/>
          <p:cNvSpPr>
            <a:spLocks noGrp="1"/>
          </p:cNvSpPr>
          <p:nvPr>
            <p:ph sz="quarter" idx="21"/>
          </p:nvPr>
        </p:nvSpPr>
        <p:spPr>
          <a:xfrm>
            <a:off x="4495800" y="1047750"/>
            <a:ext cx="4038600" cy="3048000"/>
          </a:xfrm>
        </p:spPr>
        <p:txBody>
          <a:bodyPr>
            <a:normAutofit lnSpcReduction="10000"/>
          </a:bodyPr>
          <a:lstStyle>
            <a:extLst/>
          </a:lstStyle>
          <a:p>
            <a:pPr marL="171450" indent="-171450">
              <a:buFont typeface="Arial" pitchFamily="34" charset="0"/>
              <a:buChar char="•"/>
            </a:pPr>
            <a:r>
              <a:rPr lang="en-US" sz="2200" dirty="0" smtClean="0"/>
              <a:t>Interlibrary Loans (ILL) </a:t>
            </a:r>
            <a:endParaRPr lang="en-US" sz="22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2200" dirty="0" smtClean="0"/>
              <a:t>Friends of the Library Book Nook</a:t>
            </a:r>
            <a:endParaRPr lang="en-US" sz="22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2200" dirty="0" smtClean="0"/>
              <a:t>Video Games </a:t>
            </a:r>
            <a:endParaRPr lang="en-US" sz="22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2200" dirty="0" smtClean="0"/>
              <a:t>Book Club in a Bag </a:t>
            </a:r>
            <a:endParaRPr lang="en-US" sz="22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2200" dirty="0" smtClean="0"/>
              <a:t>e-Newsletters </a:t>
            </a:r>
            <a:endParaRPr lang="en-US" sz="22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2200" dirty="0" smtClean="0"/>
              <a:t>Literacy Program </a:t>
            </a:r>
            <a:endParaRPr lang="en-US" sz="22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2200" dirty="0" smtClean="0"/>
              <a:t>Reading Programs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38480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Library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20"/>
          </p:nvPr>
        </p:nvSpPr>
        <p:spPr>
          <a:xfrm>
            <a:off x="304800" y="285750"/>
            <a:ext cx="8077200" cy="457200"/>
          </a:xfrm>
        </p:spPr>
        <p:txBody>
          <a:bodyPr>
            <a:noAutofit/>
          </a:bodyPr>
          <a:lstStyle>
            <a:extLst/>
          </a:lstStyle>
          <a:p>
            <a:r>
              <a:rPr lang="en-US" sz="2500" dirty="0" smtClean="0"/>
              <a:t>Existing Services</a:t>
            </a:r>
            <a:endParaRPr lang="en-US" sz="2500" dirty="0"/>
          </a:p>
        </p:txBody>
      </p:sp>
      <p:sp>
        <p:nvSpPr>
          <p:cNvPr id="9" name="Rectangle 8"/>
          <p:cNvSpPr>
            <a:spLocks noGrp="1"/>
          </p:cNvSpPr>
          <p:nvPr>
            <p:ph sz="quarter" idx="21"/>
          </p:nvPr>
        </p:nvSpPr>
        <p:spPr>
          <a:xfrm>
            <a:off x="304800" y="742950"/>
            <a:ext cx="8153400" cy="4114800"/>
          </a:xfrm>
        </p:spPr>
        <p:txBody>
          <a:bodyPr>
            <a:normAutofit lnSpcReduction="10000"/>
          </a:bodyPr>
          <a:lstStyle>
            <a:extLst/>
          </a:lstStyle>
          <a:p>
            <a:r>
              <a:rPr lang="en-US" sz="2400" dirty="0"/>
              <a:t>General </a:t>
            </a:r>
            <a:r>
              <a:rPr lang="en-US" sz="2400" dirty="0" smtClean="0"/>
              <a:t>Statistics (FY 2014/15)</a:t>
            </a:r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/>
              <a:t>Number of Visitors – 325,164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/>
              <a:t>Hours of Operation – 3,370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/>
              <a:t>Reference Questions – 45,865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/>
              <a:t>Number of Materials Checked Out by Library Patrons – 330,809</a:t>
            </a:r>
          </a:p>
          <a:p>
            <a:r>
              <a:rPr lang="en-US" sz="2400" dirty="0"/>
              <a:t>Computer Usage (FY 2014/15</a:t>
            </a:r>
            <a:r>
              <a:rPr lang="en-US" sz="2400" dirty="0" smtClean="0"/>
              <a:t>)</a:t>
            </a:r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Increased the number of public computers from 24 to 38 in August 2014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15 Minute Sessions – 6,217 sessions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30 </a:t>
            </a:r>
            <a:r>
              <a:rPr lang="en-US" sz="2000" dirty="0"/>
              <a:t>Minute Sessions – 4,407 sessions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/>
              <a:t>1 Hour Sessions – 37,140 sessions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/>
              <a:t>Children’s Sessions – 9,742 sessions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endParaRPr lang="en-US" sz="2200" dirty="0" smtClean="0"/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endParaRPr lang="en-US" sz="2200" dirty="0"/>
          </a:p>
          <a:p>
            <a:pPr>
              <a:tabLst>
                <a:tab pos="1603375" algn="l"/>
              </a:tabLst>
            </a:pPr>
            <a:endParaRPr lang="en-US" sz="2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3"/>
          </p:nvPr>
        </p:nvSpPr>
        <p:spPr>
          <a:xfrm>
            <a:off x="8077200" y="4857750"/>
            <a:ext cx="990600" cy="2286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>
                <a:solidFill>
                  <a:schemeClr val="bg1">
                    <a:lumMod val="95000"/>
                  </a:schemeClr>
                </a:solidFill>
              </a:rPr>
              <a:pPr algn="r"/>
              <a:t>5</a:t>
            </a:fld>
            <a:endParaRPr kumimoji="0" lang="en-US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13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Library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20"/>
          </p:nvPr>
        </p:nvSpPr>
        <p:spPr>
          <a:xfrm>
            <a:off x="304800" y="285750"/>
            <a:ext cx="8077200" cy="457200"/>
          </a:xfrm>
        </p:spPr>
        <p:txBody>
          <a:bodyPr>
            <a:noAutofit/>
          </a:bodyPr>
          <a:lstStyle>
            <a:extLst/>
          </a:lstStyle>
          <a:p>
            <a:r>
              <a:rPr lang="en-US" sz="2500" dirty="0" smtClean="0"/>
              <a:t>Existing Services</a:t>
            </a:r>
            <a:endParaRPr lang="en-US" sz="2500" dirty="0"/>
          </a:p>
        </p:txBody>
      </p:sp>
      <p:sp>
        <p:nvSpPr>
          <p:cNvPr id="9" name="Rectangle 8"/>
          <p:cNvSpPr>
            <a:spLocks noGrp="1"/>
          </p:cNvSpPr>
          <p:nvPr>
            <p:ph sz="quarter" idx="21"/>
          </p:nvPr>
        </p:nvSpPr>
        <p:spPr>
          <a:xfrm>
            <a:off x="304800" y="742950"/>
            <a:ext cx="8153400" cy="4114800"/>
          </a:xfrm>
        </p:spPr>
        <p:txBody>
          <a:bodyPr>
            <a:normAutofit fontScale="92500" lnSpcReduction="20000"/>
          </a:bodyPr>
          <a:lstStyle>
            <a:extLst/>
          </a:lstStyle>
          <a:p>
            <a:r>
              <a:rPr lang="en-US" sz="2400" dirty="0"/>
              <a:t>Programs (FY 2014/15)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Adult </a:t>
            </a:r>
            <a:r>
              <a:rPr lang="en-US" sz="2400" dirty="0"/>
              <a:t>Programs – </a:t>
            </a:r>
            <a:r>
              <a:rPr lang="en-US" sz="2400" dirty="0" smtClean="0"/>
              <a:t>155;   1,993 </a:t>
            </a:r>
            <a:r>
              <a:rPr lang="en-US" sz="2400" dirty="0"/>
              <a:t>attendees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Bilingual </a:t>
            </a:r>
            <a:r>
              <a:rPr lang="en-US" sz="2400" dirty="0" err="1" smtClean="0"/>
              <a:t>Storytime</a:t>
            </a:r>
            <a:r>
              <a:rPr lang="en-US" sz="2400" dirty="0" smtClean="0"/>
              <a:t> </a:t>
            </a:r>
            <a:r>
              <a:rPr lang="en-US" sz="2400" dirty="0"/>
              <a:t>– 46 </a:t>
            </a:r>
            <a:r>
              <a:rPr lang="en-US" sz="2400" dirty="0" smtClean="0"/>
              <a:t>events; 1,582 </a:t>
            </a:r>
            <a:r>
              <a:rPr lang="en-US" sz="2400" dirty="0"/>
              <a:t>attendees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Family Programs – 47 </a:t>
            </a:r>
            <a:r>
              <a:rPr lang="en-US" sz="2400" dirty="0" smtClean="0"/>
              <a:t>events; 1,026 </a:t>
            </a:r>
            <a:r>
              <a:rPr lang="en-US" sz="2400" dirty="0"/>
              <a:t>attendees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Group Visits to Library – 23 </a:t>
            </a:r>
            <a:r>
              <a:rPr lang="en-US" sz="2400" dirty="0" smtClean="0"/>
              <a:t>groups; 974 </a:t>
            </a:r>
            <a:r>
              <a:rPr lang="en-US" sz="2400" dirty="0"/>
              <a:t>attendees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Preschool </a:t>
            </a:r>
            <a:r>
              <a:rPr lang="en-US" sz="2400" dirty="0" err="1" smtClean="0"/>
              <a:t>Storytimes</a:t>
            </a:r>
            <a:r>
              <a:rPr lang="en-US" sz="2400" dirty="0" smtClean="0"/>
              <a:t> </a:t>
            </a:r>
            <a:r>
              <a:rPr lang="en-US" sz="2400" dirty="0"/>
              <a:t>– 64 </a:t>
            </a:r>
            <a:r>
              <a:rPr lang="en-US" sz="2400" dirty="0" smtClean="0"/>
              <a:t>events; 2,746 </a:t>
            </a:r>
            <a:r>
              <a:rPr lang="en-US" sz="2400" dirty="0"/>
              <a:t>attendees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Reading Program Signups – 1,857 participants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Teen Programs – 51 </a:t>
            </a:r>
            <a:r>
              <a:rPr lang="en-US" sz="2400" dirty="0" smtClean="0"/>
              <a:t>events; 581 </a:t>
            </a:r>
            <a:r>
              <a:rPr lang="en-US" sz="2400" dirty="0"/>
              <a:t>attendees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Volunteerism (FY 2014/15)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Number </a:t>
            </a:r>
            <a:r>
              <a:rPr lang="en-US" sz="2400" dirty="0"/>
              <a:t>of Volunteers – 452 volunteers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Volunteer Hours – 5,446 volunteer service hours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endParaRPr lang="en-US" sz="2200" dirty="0" smtClean="0"/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endParaRPr lang="en-US" sz="2200" dirty="0"/>
          </a:p>
          <a:p>
            <a:pPr>
              <a:tabLst>
                <a:tab pos="1603375" algn="l"/>
              </a:tabLst>
            </a:pPr>
            <a:endParaRPr lang="en-US" sz="2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3"/>
          </p:nvPr>
        </p:nvSpPr>
        <p:spPr>
          <a:xfrm>
            <a:off x="8077200" y="4857750"/>
            <a:ext cx="990600" cy="2286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>
                <a:solidFill>
                  <a:schemeClr val="bg1">
                    <a:lumMod val="95000"/>
                  </a:schemeClr>
                </a:solidFill>
              </a:rPr>
              <a:pPr algn="r"/>
              <a:t>6</a:t>
            </a:fld>
            <a:endParaRPr kumimoji="0" lang="en-US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31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Library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20"/>
          </p:nvPr>
        </p:nvSpPr>
        <p:spPr>
          <a:xfrm>
            <a:off x="304800" y="285750"/>
            <a:ext cx="8077200" cy="457200"/>
          </a:xfrm>
        </p:spPr>
        <p:txBody>
          <a:bodyPr>
            <a:noAutofit/>
          </a:bodyPr>
          <a:lstStyle>
            <a:extLst/>
          </a:lstStyle>
          <a:p>
            <a:r>
              <a:rPr lang="en-US" sz="2500" smtClean="0"/>
              <a:t>Current Operations</a:t>
            </a:r>
            <a:endParaRPr lang="en-US" sz="2500" dirty="0"/>
          </a:p>
        </p:txBody>
      </p:sp>
      <p:sp>
        <p:nvSpPr>
          <p:cNvPr id="9" name="Rectangle 8"/>
          <p:cNvSpPr>
            <a:spLocks noGrp="1"/>
          </p:cNvSpPr>
          <p:nvPr>
            <p:ph sz="quarter" idx="21"/>
          </p:nvPr>
        </p:nvSpPr>
        <p:spPr>
          <a:xfrm>
            <a:off x="304800" y="742950"/>
            <a:ext cx="8153400" cy="4114800"/>
          </a:xfrm>
        </p:spPr>
        <p:txBody>
          <a:bodyPr>
            <a:normAutofit/>
          </a:bodyPr>
          <a:lstStyle>
            <a:extLst/>
          </a:lstStyle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Funded through property taxes (ad-valorem)</a:t>
            </a:r>
          </a:p>
          <a:p>
            <a:pPr marL="342900" lvl="1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Library operations and services </a:t>
            </a:r>
            <a:r>
              <a:rPr lang="en-US" sz="2200" dirty="0"/>
              <a:t>contracted through </a:t>
            </a:r>
            <a:r>
              <a:rPr lang="en-US" sz="2200" dirty="0" err="1"/>
              <a:t>LSSI</a:t>
            </a:r>
            <a:endParaRPr lang="en-US" sz="2200" dirty="0"/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$</a:t>
            </a:r>
            <a:r>
              <a:rPr lang="en-US" sz="2200" dirty="0" err="1" smtClean="0"/>
              <a:t>1.75M</a:t>
            </a:r>
            <a:r>
              <a:rPr lang="en-US" sz="2200" dirty="0" smtClean="0"/>
              <a:t> Annual Operating Budget </a:t>
            </a:r>
            <a:r>
              <a:rPr lang="en-US" sz="2000" dirty="0"/>
              <a:t>(FY </a:t>
            </a:r>
            <a:r>
              <a:rPr lang="en-US" sz="2000" dirty="0" smtClean="0"/>
              <a:t>2015/16)</a:t>
            </a:r>
            <a:endParaRPr lang="en-US" sz="2000" dirty="0"/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$8.70 per capita spending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National average $37.97 per capita (per </a:t>
            </a:r>
            <a:r>
              <a:rPr lang="en-US" sz="2200" dirty="0" err="1" smtClean="0"/>
              <a:t>LSSI</a:t>
            </a:r>
            <a:r>
              <a:rPr lang="en-US" sz="2200" dirty="0" smtClean="0"/>
              <a:t>)</a:t>
            </a:r>
          </a:p>
          <a:p>
            <a:pPr marL="1485900" lvl="2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Note: spending per capita may also vary based on operational efficiencies</a:t>
            </a:r>
            <a:endParaRPr lang="en-US" sz="2200" dirty="0"/>
          </a:p>
          <a:p>
            <a:pPr>
              <a:tabLst>
                <a:tab pos="1603375" algn="l"/>
              </a:tabLst>
            </a:pPr>
            <a:endParaRPr lang="en-US" sz="2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3"/>
          </p:nvPr>
        </p:nvSpPr>
        <p:spPr>
          <a:xfrm>
            <a:off x="8077200" y="4857750"/>
            <a:ext cx="990600" cy="2286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>
                <a:solidFill>
                  <a:schemeClr val="bg1">
                    <a:lumMod val="95000"/>
                  </a:schemeClr>
                </a:solidFill>
              </a:rPr>
              <a:pPr algn="r"/>
              <a:t>7</a:t>
            </a:fld>
            <a:endParaRPr kumimoji="0" lang="en-US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18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Library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20"/>
          </p:nvPr>
        </p:nvSpPr>
        <p:spPr>
          <a:xfrm>
            <a:off x="304800" y="285750"/>
            <a:ext cx="8077200" cy="457200"/>
          </a:xfrm>
        </p:spPr>
        <p:txBody>
          <a:bodyPr>
            <a:noAutofit/>
          </a:bodyPr>
          <a:lstStyle>
            <a:extLst/>
          </a:lstStyle>
          <a:p>
            <a:r>
              <a:rPr lang="en-US" sz="2500" smtClean="0"/>
              <a:t>Current Operations</a:t>
            </a:r>
            <a:endParaRPr lang="en-US" sz="25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3"/>
          </p:nvPr>
        </p:nvSpPr>
        <p:spPr>
          <a:xfrm>
            <a:off x="8077200" y="4857750"/>
            <a:ext cx="990600" cy="2286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>
                <a:solidFill>
                  <a:schemeClr val="bg1">
                    <a:lumMod val="95000"/>
                  </a:schemeClr>
                </a:solidFill>
              </a:rPr>
              <a:pPr algn="r"/>
              <a:t>8</a:t>
            </a:fld>
            <a:endParaRPr kumimoji="0"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333739"/>
              </p:ext>
            </p:extLst>
          </p:nvPr>
        </p:nvGraphicFramePr>
        <p:xfrm>
          <a:off x="1295400" y="895350"/>
          <a:ext cx="6324600" cy="3581400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3632088"/>
                <a:gridCol w="2692512"/>
              </a:tblGrid>
              <a:tr h="298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 smtClean="0">
                          <a:effectLst/>
                        </a:rPr>
                        <a:t>Library Services (Fund 5010</a:t>
                      </a:r>
                      <a:r>
                        <a:rPr lang="en-US" sz="1100" b="1" u="none" strike="noStrike" dirty="0">
                          <a:effectLst/>
                        </a:rPr>
                        <a:t>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 smtClean="0">
                          <a:effectLst/>
                        </a:rPr>
                        <a:t>FY 2015/16 Budget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845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8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smtClean="0">
                          <a:effectLst/>
                        </a:rPr>
                        <a:t>Charges for Services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18,000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8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Fines &amp; Forfeitures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50,000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8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smtClean="0">
                          <a:effectLst/>
                        </a:rPr>
                        <a:t>Miscellaneous Revenue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2,000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8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Taxes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1,694,285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8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 smtClean="0">
                          <a:effectLst/>
                        </a:rPr>
                        <a:t>Total Revenues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 smtClean="0">
                          <a:effectLst/>
                        </a:rPr>
                        <a:t>$1,764,285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845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8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smtClean="0">
                          <a:effectLst/>
                        </a:rPr>
                        <a:t>Contractual Services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1,277,511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8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smtClean="0">
                          <a:effectLst/>
                        </a:rPr>
                        <a:t>Fixed Charges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266,523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8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smtClean="0">
                          <a:effectLst/>
                        </a:rPr>
                        <a:t>Materials &amp; Supplies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203,300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8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 smtClean="0">
                          <a:effectLst/>
                        </a:rPr>
                        <a:t>Total Expenses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 smtClean="0">
                          <a:effectLst/>
                        </a:rPr>
                        <a:t>$1,747,334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33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Library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20"/>
          </p:nvPr>
        </p:nvSpPr>
        <p:spPr>
          <a:xfrm>
            <a:off x="304800" y="285750"/>
            <a:ext cx="8077200" cy="457200"/>
          </a:xfrm>
        </p:spPr>
        <p:txBody>
          <a:bodyPr>
            <a:noAutofit/>
          </a:bodyPr>
          <a:lstStyle>
            <a:extLst/>
          </a:lstStyle>
          <a:p>
            <a:r>
              <a:rPr lang="en-US" sz="2500" dirty="0" smtClean="0"/>
              <a:t>Methods to Expand Services (Prior Plan)</a:t>
            </a:r>
            <a:endParaRPr lang="en-US" sz="2500" dirty="0"/>
          </a:p>
        </p:txBody>
      </p:sp>
      <p:sp>
        <p:nvSpPr>
          <p:cNvPr id="9" name="Rectangle 8"/>
          <p:cNvSpPr>
            <a:spLocks noGrp="1"/>
          </p:cNvSpPr>
          <p:nvPr>
            <p:ph sz="quarter" idx="21"/>
          </p:nvPr>
        </p:nvSpPr>
        <p:spPr>
          <a:xfrm>
            <a:off x="304800" y="742950"/>
            <a:ext cx="8153400" cy="4114800"/>
          </a:xfrm>
        </p:spPr>
        <p:txBody>
          <a:bodyPr>
            <a:normAutofit/>
          </a:bodyPr>
          <a:lstStyle>
            <a:extLst/>
          </a:lstStyle>
          <a:p>
            <a:pPr>
              <a:tabLst>
                <a:tab pos="1603375" algn="l"/>
              </a:tabLst>
            </a:pPr>
            <a:r>
              <a:rPr lang="en-US" sz="2200" dirty="0" smtClean="0"/>
              <a:t>FY 2007/08 Library development plan</a:t>
            </a:r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New main library facility located at Civic Center site</a:t>
            </a:r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70,000 square feet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Phase I – 38,777 </a:t>
            </a:r>
            <a:r>
              <a:rPr lang="en-US" sz="2200" dirty="0" err="1" smtClean="0"/>
              <a:t>sq</a:t>
            </a:r>
            <a:r>
              <a:rPr lang="en-US" sz="2200" dirty="0" smtClean="0"/>
              <a:t> </a:t>
            </a:r>
            <a:r>
              <a:rPr lang="en-US" sz="2200" dirty="0" err="1" smtClean="0"/>
              <a:t>ft</a:t>
            </a:r>
            <a:r>
              <a:rPr lang="en-US" sz="2200" dirty="0" smtClean="0"/>
              <a:t>, $22 million construction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Phase II – 31,223 </a:t>
            </a:r>
            <a:r>
              <a:rPr lang="en-US" sz="2200" dirty="0" err="1" smtClean="0"/>
              <a:t>sq</a:t>
            </a:r>
            <a:r>
              <a:rPr lang="en-US" sz="2200" dirty="0" smtClean="0"/>
              <a:t> </a:t>
            </a:r>
            <a:r>
              <a:rPr lang="en-US" sz="2200" dirty="0" err="1" smtClean="0"/>
              <a:t>ft</a:t>
            </a:r>
            <a:r>
              <a:rPr lang="en-US" sz="2200" dirty="0" smtClean="0"/>
              <a:t>, costs TBD</a:t>
            </a:r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No funding in place for library operations</a:t>
            </a:r>
          </a:p>
          <a:p>
            <a:pPr marL="1085850" lvl="1" indent="-342900">
              <a:buFont typeface="Arial" pitchFamily="34" charset="0"/>
              <a:buChar char="•"/>
              <a:tabLst>
                <a:tab pos="1603375" algn="l"/>
              </a:tabLst>
            </a:pPr>
            <a:r>
              <a:rPr lang="en-US" sz="2200" dirty="0" smtClean="0"/>
              <a:t>Est. $2.5 annual operating costs</a:t>
            </a:r>
            <a:endParaRPr lang="en-US" sz="2200" dirty="0"/>
          </a:p>
          <a:p>
            <a:pPr marL="342900" indent="-342900">
              <a:buFont typeface="Arial" pitchFamily="34" charset="0"/>
              <a:buChar char="•"/>
              <a:tabLst>
                <a:tab pos="1603375" algn="l"/>
              </a:tabLst>
            </a:pPr>
            <a:endParaRPr lang="en-US" sz="22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3"/>
          </p:nvPr>
        </p:nvSpPr>
        <p:spPr>
          <a:xfrm>
            <a:off x="8077200" y="4857750"/>
            <a:ext cx="990600" cy="2286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>
                <a:solidFill>
                  <a:schemeClr val="bg1">
                    <a:lumMod val="95000"/>
                  </a:schemeClr>
                </a:solidFill>
              </a:rPr>
              <a:pPr algn="r"/>
              <a:t>9</a:t>
            </a:fld>
            <a:endParaRPr kumimoji="0" lang="en-US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60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10176928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4C87CFE-642B-4AB0-BDFB-C5D4996E96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743</Words>
  <Application>Microsoft Office PowerPoint</Application>
  <PresentationFormat>On-screen Show (16:9)</PresentationFormat>
  <Paragraphs>187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TS010176928</vt:lpstr>
      <vt:lpstr>Library Facilities &amp; funding options</vt:lpstr>
      <vt:lpstr>Library</vt:lpstr>
      <vt:lpstr>Library</vt:lpstr>
      <vt:lpstr>Library</vt:lpstr>
      <vt:lpstr>Library</vt:lpstr>
      <vt:lpstr>Library</vt:lpstr>
      <vt:lpstr>Library</vt:lpstr>
      <vt:lpstr>Library</vt:lpstr>
      <vt:lpstr>Library</vt:lpstr>
      <vt:lpstr>Library</vt:lpstr>
      <vt:lpstr>Library</vt:lpstr>
      <vt:lpstr>Library</vt:lpstr>
      <vt:lpstr>Library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2013-12-19T17:48:58Z</dcterms:created>
  <dcterms:modified xsi:type="dcterms:W3CDTF">2015-12-02T00:13:00Z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TC101769289990</vt:lpwstr>
  </property>
</Properties>
</file>